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91" r:id="rId2"/>
    <p:sldId id="289" r:id="rId3"/>
    <p:sldId id="271" r:id="rId4"/>
    <p:sldId id="273" r:id="rId5"/>
    <p:sldId id="260" r:id="rId6"/>
    <p:sldId id="274" r:id="rId7"/>
    <p:sldId id="269" r:id="rId8"/>
    <p:sldId id="270" r:id="rId9"/>
    <p:sldId id="282" r:id="rId10"/>
    <p:sldId id="286" r:id="rId11"/>
    <p:sldId id="287" r:id="rId12"/>
    <p:sldId id="277" r:id="rId13"/>
    <p:sldId id="280" r:id="rId14"/>
    <p:sldId id="263" r:id="rId15"/>
    <p:sldId id="258" r:id="rId16"/>
    <p:sldId id="259" r:id="rId17"/>
    <p:sldId id="278" r:id="rId18"/>
    <p:sldId id="281" r:id="rId19"/>
    <p:sldId id="285" r:id="rId20"/>
    <p:sldId id="265" r:id="rId21"/>
    <p:sldId id="266" r:id="rId22"/>
    <p:sldId id="283" r:id="rId23"/>
    <p:sldId id="284" r:id="rId24"/>
    <p:sldId id="288" r:id="rId25"/>
    <p:sldId id="29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F640CE-778C-4715-B279-2957C7943361}" type="datetimeFigureOut">
              <a:rPr lang="en-GB" smtClean="0"/>
              <a:pPr/>
              <a:t>19/06/2018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CCC586-FB68-47A5-BA51-290354AC9AD9}" type="slidenum">
              <a:rPr lang="en-GB" smtClean="0"/>
              <a:pPr/>
              <a:t>‹#›</a:t>
            </a:fld>
            <a:endParaRPr lang="en-GB"/>
          </a:p>
        </p:txBody>
      </p:sp>
    </p:spTree>
    <p:extLst>
      <p:ext uri="{BB962C8B-B14F-4D97-AF65-F5344CB8AC3E}">
        <p14:creationId xmlns:p14="http://schemas.microsoft.com/office/powerpoint/2010/main" val="3522262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Standards Regulations &amp;  Implementation Mechanisms</a:t>
            </a:r>
          </a:p>
        </p:txBody>
      </p:sp>
      <p:sp>
        <p:nvSpPr>
          <p:cNvPr id="5" name="Rectangle 3"/>
          <p:cNvSpPr>
            <a:spLocks noGrp="1" noChangeArrowheads="1"/>
          </p:cNvSpPr>
          <p:nvPr>
            <p:ph type="dt" idx="1"/>
          </p:nvPr>
        </p:nvSpPr>
        <p:spPr>
          <a:ln/>
        </p:spPr>
        <p:txBody>
          <a:bodyPr/>
          <a:lstStyle/>
          <a:p>
            <a:r>
              <a:rPr lang="en-US"/>
              <a:t>2009-11-27</a:t>
            </a:r>
          </a:p>
        </p:txBody>
      </p:sp>
      <p:sp>
        <p:nvSpPr>
          <p:cNvPr id="6" name="Rectangle 6"/>
          <p:cNvSpPr>
            <a:spLocks noGrp="1" noChangeArrowheads="1"/>
          </p:cNvSpPr>
          <p:nvPr>
            <p:ph type="ftr" sz="quarter" idx="4"/>
          </p:nvPr>
        </p:nvSpPr>
        <p:spPr>
          <a:ln/>
        </p:spPr>
        <p:txBody>
          <a:bodyPr/>
          <a:lstStyle/>
          <a:p>
            <a:r>
              <a:rPr lang="en-US"/>
              <a:t>SRI LANKA ACCREDITATION BOARD</a:t>
            </a:r>
          </a:p>
        </p:txBody>
      </p:sp>
      <p:sp>
        <p:nvSpPr>
          <p:cNvPr id="7" name="Rectangle 7"/>
          <p:cNvSpPr>
            <a:spLocks noGrp="1" noChangeArrowheads="1"/>
          </p:cNvSpPr>
          <p:nvPr>
            <p:ph type="sldNum" sz="quarter" idx="5"/>
          </p:nvPr>
        </p:nvSpPr>
        <p:spPr>
          <a:ln/>
        </p:spPr>
        <p:txBody>
          <a:bodyPr/>
          <a:lstStyle/>
          <a:p>
            <a:fld id="{F55EC2C8-C782-4082-922D-A717356BB1CF}" type="slidenum">
              <a:rPr lang="en-US"/>
              <a:pPr/>
              <a:t>7</a:t>
            </a:fld>
            <a:endParaRPr 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0CCC586-FB68-47A5-BA51-290354AC9AD9}" type="slidenum">
              <a:rPr lang="en-GB" smtClean="0"/>
              <a:pPr/>
              <a:t>16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6/19/2018</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6/19/2018</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6/19/2018</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6/19/2018</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6/19/2018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6/19/2018</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6/19/2018</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6/19/2018</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6/19/2018</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6/19/2018</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6928" y="152400"/>
            <a:ext cx="7772400" cy="1828800"/>
          </a:xfrm>
        </p:spPr>
        <p:txBody>
          <a:bodyPr>
            <a:normAutofit/>
          </a:bodyPr>
          <a:lstStyle/>
          <a:p>
            <a:pPr algn="ctr"/>
            <a:r>
              <a:rPr lang="en-US" sz="3600" b="1" dirty="0" smtClean="0"/>
              <a:t>Accreditation in National Quality Infrastructure; Challenges &amp; Opportunities</a:t>
            </a:r>
            <a:endParaRPr lang="en-US" sz="3600" b="1" dirty="0"/>
          </a:p>
        </p:txBody>
      </p:sp>
      <p:sp>
        <p:nvSpPr>
          <p:cNvPr id="3" name="Subtitle 2"/>
          <p:cNvSpPr>
            <a:spLocks noGrp="1"/>
          </p:cNvSpPr>
          <p:nvPr>
            <p:ph type="subTitle" idx="1"/>
          </p:nvPr>
        </p:nvSpPr>
        <p:spPr>
          <a:xfrm>
            <a:off x="514650" y="4953000"/>
            <a:ext cx="8077200" cy="1905000"/>
          </a:xfrm>
        </p:spPr>
        <p:txBody>
          <a:bodyPr>
            <a:normAutofit fontScale="92500" lnSpcReduction="20000"/>
          </a:bodyPr>
          <a:lstStyle/>
          <a:p>
            <a:pPr algn="ctr"/>
            <a:r>
              <a:rPr lang="en-US" sz="3000" b="1" i="1" dirty="0" smtClean="0">
                <a:solidFill>
                  <a:schemeClr val="tx1"/>
                </a:solidFill>
              </a:rPr>
              <a:t>Mr. </a:t>
            </a:r>
            <a:r>
              <a:rPr lang="en-US" sz="3000" b="1" i="1" dirty="0" err="1" smtClean="0">
                <a:solidFill>
                  <a:schemeClr val="tx1"/>
                </a:solidFill>
              </a:rPr>
              <a:t>Sanath</a:t>
            </a:r>
            <a:r>
              <a:rPr lang="en-US" sz="3000" b="1" i="1" dirty="0" smtClean="0">
                <a:solidFill>
                  <a:schemeClr val="tx1"/>
                </a:solidFill>
              </a:rPr>
              <a:t> P </a:t>
            </a:r>
            <a:r>
              <a:rPr lang="en-US" sz="3000" b="1" i="1" dirty="0" err="1" smtClean="0">
                <a:solidFill>
                  <a:schemeClr val="tx1"/>
                </a:solidFill>
              </a:rPr>
              <a:t>Mendis</a:t>
            </a:r>
            <a:endParaRPr lang="en-US" sz="3000" b="1" i="1" dirty="0" smtClean="0">
              <a:solidFill>
                <a:schemeClr val="tx1"/>
              </a:solidFill>
            </a:endParaRPr>
          </a:p>
          <a:p>
            <a:pPr algn="ctr"/>
            <a:r>
              <a:rPr lang="en-US" sz="2600" i="1" dirty="0" smtClean="0">
                <a:solidFill>
                  <a:schemeClr val="tx1"/>
                </a:solidFill>
              </a:rPr>
              <a:t>National Quality Policy Expert, UNIDO, </a:t>
            </a:r>
            <a:r>
              <a:rPr lang="en-US" sz="2600" i="1" dirty="0" err="1" smtClean="0">
                <a:solidFill>
                  <a:schemeClr val="tx1"/>
                </a:solidFill>
              </a:rPr>
              <a:t>Eu</a:t>
            </a:r>
            <a:r>
              <a:rPr lang="en-US" sz="2600" i="1" dirty="0" smtClean="0">
                <a:solidFill>
                  <a:schemeClr val="tx1"/>
                </a:solidFill>
              </a:rPr>
              <a:t>-Sri Lanka Trade Related Assistance </a:t>
            </a:r>
          </a:p>
          <a:p>
            <a:pPr algn="ctr"/>
            <a:r>
              <a:rPr lang="en-US" sz="2600" i="1" dirty="0" smtClean="0">
                <a:solidFill>
                  <a:schemeClr val="tx1"/>
                </a:solidFill>
              </a:rPr>
              <a:t>Former Director General, SLSI</a:t>
            </a:r>
          </a:p>
          <a:p>
            <a:pPr algn="ctr"/>
            <a:r>
              <a:rPr lang="en-US" sz="2600" i="1" dirty="0" smtClean="0">
                <a:solidFill>
                  <a:schemeClr val="tx1"/>
                </a:solidFill>
              </a:rPr>
              <a:t>Founder Director/CEO, SLAB</a:t>
            </a:r>
          </a:p>
          <a:p>
            <a:endParaRPr lang="en-US" sz="2800" i="1" dirty="0">
              <a:solidFill>
                <a:schemeClr val="tx1"/>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80523" y="2031560"/>
            <a:ext cx="1745455" cy="22441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26450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533400" y="228600"/>
            <a:ext cx="8229600" cy="533400"/>
          </a:xfrm>
        </p:spPr>
        <p:txBody>
          <a:bodyPr/>
          <a:lstStyle/>
          <a:p>
            <a:pPr algn="l" eaLnBrk="1" hangingPunct="1">
              <a:defRPr/>
            </a:pPr>
            <a:r>
              <a:rPr lang="en-US" sz="2000" b="1" u="sng" dirty="0" smtClean="0">
                <a:solidFill>
                  <a:schemeClr val="accent3">
                    <a:lumMod val="50000"/>
                  </a:schemeClr>
                </a:solidFill>
                <a:effectLst>
                  <a:outerShdw blurRad="38100" dist="38100" dir="2700000" algn="tl">
                    <a:srgbClr val="000000"/>
                  </a:outerShdw>
                </a:effectLst>
              </a:rPr>
              <a:t> </a:t>
            </a:r>
            <a:r>
              <a:rPr lang="en-US" sz="2000" b="1" u="sng" dirty="0" smtClean="0">
                <a:solidFill>
                  <a:schemeClr val="accent3">
                    <a:lumMod val="50000"/>
                  </a:schemeClr>
                </a:solidFill>
              </a:rPr>
              <a:t>A GENERIC PROCESS – EFFECTIVENESS AND EFFICIENCY</a:t>
            </a:r>
          </a:p>
        </p:txBody>
      </p:sp>
      <p:sp>
        <p:nvSpPr>
          <p:cNvPr id="35848" name="Text Box 8"/>
          <p:cNvSpPr txBox="1">
            <a:spLocks noChangeArrowheads="1"/>
          </p:cNvSpPr>
          <p:nvPr/>
        </p:nvSpPr>
        <p:spPr bwMode="auto">
          <a:xfrm>
            <a:off x="3505200" y="1066800"/>
            <a:ext cx="1676400" cy="396875"/>
          </a:xfrm>
          <a:prstGeom prst="rect">
            <a:avLst/>
          </a:prstGeom>
          <a:solidFill>
            <a:srgbClr val="66CCFF"/>
          </a:solidFill>
          <a:ln w="9525">
            <a:noFill/>
            <a:miter lim="800000"/>
            <a:headEnd/>
            <a:tailEnd/>
          </a:ln>
        </p:spPr>
        <p:txBody>
          <a:bodyPr>
            <a:spAutoFit/>
          </a:bodyPr>
          <a:lstStyle/>
          <a:p>
            <a:pPr>
              <a:spcBef>
                <a:spcPct val="50000"/>
              </a:spcBef>
              <a:defRPr/>
            </a:pPr>
            <a:r>
              <a:rPr lang="en-US" sz="2000" b="1" dirty="0">
                <a:solidFill>
                  <a:schemeClr val="accent3">
                    <a:lumMod val="50000"/>
                  </a:schemeClr>
                </a:solidFill>
              </a:rPr>
              <a:t>OBJECTIVE</a:t>
            </a:r>
          </a:p>
        </p:txBody>
      </p:sp>
      <p:sp>
        <p:nvSpPr>
          <p:cNvPr id="35850" name="AutoShape 11"/>
          <p:cNvSpPr>
            <a:spLocks noChangeArrowheads="1"/>
          </p:cNvSpPr>
          <p:nvPr/>
        </p:nvSpPr>
        <p:spPr bwMode="auto">
          <a:xfrm>
            <a:off x="4191000" y="1447800"/>
            <a:ext cx="304800" cy="1143000"/>
          </a:xfrm>
          <a:prstGeom prst="downArrow">
            <a:avLst>
              <a:gd name="adj1" fmla="val 50000"/>
              <a:gd name="adj2" fmla="val 83333"/>
            </a:avLst>
          </a:prstGeom>
          <a:solidFill>
            <a:schemeClr val="accent3">
              <a:lumMod val="50000"/>
            </a:schemeClr>
          </a:solidFill>
          <a:ln w="9525">
            <a:solidFill>
              <a:schemeClr val="tx1"/>
            </a:solidFill>
            <a:miter lim="800000"/>
            <a:headEnd/>
            <a:tailEnd/>
          </a:ln>
        </p:spPr>
        <p:txBody>
          <a:bodyPr wrap="none" anchor="ctr"/>
          <a:lstStyle/>
          <a:p>
            <a:pPr>
              <a:defRPr/>
            </a:pPr>
            <a:endParaRPr lang="en-GB"/>
          </a:p>
        </p:txBody>
      </p:sp>
      <p:sp>
        <p:nvSpPr>
          <p:cNvPr id="51212" name="Text Box 12"/>
          <p:cNvSpPr txBox="1">
            <a:spLocks noChangeArrowheads="1"/>
          </p:cNvSpPr>
          <p:nvPr/>
        </p:nvSpPr>
        <p:spPr bwMode="auto">
          <a:xfrm>
            <a:off x="5334000" y="1752600"/>
            <a:ext cx="2362200" cy="396875"/>
          </a:xfrm>
          <a:prstGeom prst="rect">
            <a:avLst/>
          </a:prstGeom>
          <a:solidFill>
            <a:schemeClr val="tx2">
              <a:lumMod val="20000"/>
              <a:lumOff val="80000"/>
            </a:schemeClr>
          </a:solidFill>
          <a:ln w="12700">
            <a:solidFill>
              <a:srgbClr val="006600"/>
            </a:solidFill>
            <a:miter lim="800000"/>
            <a:headEnd/>
            <a:tailEnd/>
          </a:ln>
          <a:effectLst/>
        </p:spPr>
        <p:txBody>
          <a:bodyPr>
            <a:spAutoFit/>
          </a:bodyPr>
          <a:lstStyle/>
          <a:p>
            <a:pPr>
              <a:spcBef>
                <a:spcPct val="50000"/>
              </a:spcBef>
              <a:defRPr/>
            </a:pPr>
            <a:r>
              <a:rPr lang="en-US" sz="2000" b="1" dirty="0">
                <a:solidFill>
                  <a:schemeClr val="accent3">
                    <a:lumMod val="50000"/>
                  </a:schemeClr>
                </a:solidFill>
              </a:rPr>
              <a:t>EFFECTIVENESS</a:t>
            </a:r>
          </a:p>
        </p:txBody>
      </p:sp>
      <p:sp>
        <p:nvSpPr>
          <p:cNvPr id="51213" name="Text Box 13"/>
          <p:cNvSpPr txBox="1">
            <a:spLocks noChangeArrowheads="1"/>
          </p:cNvSpPr>
          <p:nvPr/>
        </p:nvSpPr>
        <p:spPr bwMode="auto">
          <a:xfrm>
            <a:off x="2971800" y="4724400"/>
            <a:ext cx="1981200" cy="396875"/>
          </a:xfrm>
          <a:prstGeom prst="rect">
            <a:avLst/>
          </a:prstGeom>
          <a:solidFill>
            <a:schemeClr val="tx2">
              <a:lumMod val="20000"/>
              <a:lumOff val="80000"/>
            </a:schemeClr>
          </a:solidFill>
          <a:ln w="12700">
            <a:solidFill>
              <a:srgbClr val="006600"/>
            </a:solidFill>
            <a:prstDash val="sysDash"/>
            <a:miter lim="800000"/>
            <a:headEnd/>
            <a:tailEnd/>
          </a:ln>
          <a:effectLst/>
        </p:spPr>
        <p:txBody>
          <a:bodyPr>
            <a:spAutoFit/>
          </a:bodyPr>
          <a:lstStyle/>
          <a:p>
            <a:pPr algn="ctr">
              <a:spcBef>
                <a:spcPct val="50000"/>
              </a:spcBef>
              <a:defRPr/>
            </a:pPr>
            <a:r>
              <a:rPr lang="en-US" sz="2000" b="1" dirty="0">
                <a:solidFill>
                  <a:schemeClr val="accent3">
                    <a:lumMod val="50000"/>
                  </a:schemeClr>
                </a:solidFill>
              </a:rPr>
              <a:t>EFFICIENCY</a:t>
            </a:r>
          </a:p>
        </p:txBody>
      </p:sp>
      <p:sp>
        <p:nvSpPr>
          <p:cNvPr id="35853" name="AutoShape 17"/>
          <p:cNvSpPr>
            <a:spLocks noChangeArrowheads="1"/>
          </p:cNvSpPr>
          <p:nvPr/>
        </p:nvSpPr>
        <p:spPr bwMode="auto">
          <a:xfrm rot="2144979">
            <a:off x="5109503" y="1326830"/>
            <a:ext cx="858838" cy="233727"/>
          </a:xfrm>
          <a:prstGeom prst="leftArrow">
            <a:avLst>
              <a:gd name="adj1" fmla="val 50000"/>
              <a:gd name="adj2" fmla="val 83333"/>
            </a:avLst>
          </a:prstGeom>
          <a:solidFill>
            <a:schemeClr val="accent5">
              <a:lumMod val="50000"/>
            </a:schemeClr>
          </a:solidFill>
          <a:ln w="9525">
            <a:solidFill>
              <a:schemeClr val="tx1"/>
            </a:solidFill>
            <a:miter lim="800000"/>
            <a:headEnd/>
            <a:tailEnd/>
          </a:ln>
        </p:spPr>
        <p:txBody>
          <a:bodyPr wrap="none" anchor="ctr"/>
          <a:lstStyle/>
          <a:p>
            <a:pPr>
              <a:defRPr/>
            </a:pPr>
            <a:endParaRPr lang="en-GB"/>
          </a:p>
        </p:txBody>
      </p:sp>
      <p:sp>
        <p:nvSpPr>
          <p:cNvPr id="35854" name="AutoShape 18"/>
          <p:cNvSpPr>
            <a:spLocks noChangeArrowheads="1"/>
          </p:cNvSpPr>
          <p:nvPr/>
        </p:nvSpPr>
        <p:spPr bwMode="auto">
          <a:xfrm rot="1975861">
            <a:off x="6435725" y="2198688"/>
            <a:ext cx="609600" cy="311150"/>
          </a:xfrm>
          <a:prstGeom prst="rightArrow">
            <a:avLst>
              <a:gd name="adj1" fmla="val 40185"/>
              <a:gd name="adj2" fmla="val 49685"/>
            </a:avLst>
          </a:prstGeom>
          <a:solidFill>
            <a:schemeClr val="accent5">
              <a:lumMod val="50000"/>
            </a:schemeClr>
          </a:solidFill>
          <a:ln w="9525">
            <a:solidFill>
              <a:srgbClr val="006600"/>
            </a:solidFill>
            <a:miter lim="800000"/>
            <a:headEnd/>
            <a:tailEnd/>
          </a:ln>
        </p:spPr>
        <p:txBody>
          <a:bodyPr wrap="none" anchor="ctr"/>
          <a:lstStyle/>
          <a:p>
            <a:pPr>
              <a:defRPr/>
            </a:pPr>
            <a:endParaRPr lang="en-GB"/>
          </a:p>
        </p:txBody>
      </p:sp>
      <p:sp>
        <p:nvSpPr>
          <p:cNvPr id="35855" name="AutoShape 19"/>
          <p:cNvSpPr>
            <a:spLocks noChangeArrowheads="1"/>
          </p:cNvSpPr>
          <p:nvPr/>
        </p:nvSpPr>
        <p:spPr bwMode="auto">
          <a:xfrm rot="2501310">
            <a:off x="1655763" y="4276725"/>
            <a:ext cx="1512887" cy="285750"/>
          </a:xfrm>
          <a:prstGeom prst="rightArrow">
            <a:avLst>
              <a:gd name="adj1" fmla="val 50000"/>
              <a:gd name="adj2" fmla="val 156250"/>
            </a:avLst>
          </a:prstGeom>
          <a:solidFill>
            <a:schemeClr val="accent5">
              <a:lumMod val="50000"/>
            </a:schemeClr>
          </a:solidFill>
          <a:ln w="9525">
            <a:solidFill>
              <a:schemeClr val="tx1"/>
            </a:solidFill>
            <a:miter lim="800000"/>
            <a:headEnd/>
            <a:tailEnd/>
          </a:ln>
        </p:spPr>
        <p:txBody>
          <a:bodyPr wrap="none" anchor="ctr"/>
          <a:lstStyle/>
          <a:p>
            <a:pPr>
              <a:defRPr/>
            </a:pPr>
            <a:endParaRPr lang="en-GB"/>
          </a:p>
        </p:txBody>
      </p:sp>
      <p:sp>
        <p:nvSpPr>
          <p:cNvPr id="35856" name="AutoShape 20"/>
          <p:cNvSpPr>
            <a:spLocks noChangeArrowheads="1"/>
          </p:cNvSpPr>
          <p:nvPr/>
        </p:nvSpPr>
        <p:spPr bwMode="auto">
          <a:xfrm rot="18910083">
            <a:off x="4805363" y="4243388"/>
            <a:ext cx="1743075" cy="301625"/>
          </a:xfrm>
          <a:prstGeom prst="leftArrow">
            <a:avLst>
              <a:gd name="adj1" fmla="val 50000"/>
              <a:gd name="adj2" fmla="val 162500"/>
            </a:avLst>
          </a:prstGeom>
          <a:solidFill>
            <a:schemeClr val="accent5">
              <a:lumMod val="50000"/>
            </a:schemeClr>
          </a:solidFill>
          <a:ln w="9525">
            <a:solidFill>
              <a:schemeClr val="tx1"/>
            </a:solidFill>
            <a:miter lim="800000"/>
            <a:headEnd/>
            <a:tailEnd/>
          </a:ln>
        </p:spPr>
        <p:txBody>
          <a:bodyPr wrap="none" anchor="ctr"/>
          <a:lstStyle/>
          <a:p>
            <a:pPr>
              <a:defRPr/>
            </a:pPr>
            <a:endParaRPr lang="en-GB"/>
          </a:p>
        </p:txBody>
      </p:sp>
      <p:sp>
        <p:nvSpPr>
          <p:cNvPr id="17" name="Chevron 16"/>
          <p:cNvSpPr/>
          <p:nvPr/>
        </p:nvSpPr>
        <p:spPr>
          <a:xfrm>
            <a:off x="2743200" y="2590800"/>
            <a:ext cx="3124200" cy="1371600"/>
          </a:xfrm>
          <a:prstGeom prst="chevron">
            <a:avLst/>
          </a:prstGeom>
          <a:solidFill>
            <a:srgbClr val="92D050"/>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18" name="Oval 17"/>
          <p:cNvSpPr/>
          <p:nvPr/>
        </p:nvSpPr>
        <p:spPr>
          <a:xfrm>
            <a:off x="914400" y="2590800"/>
            <a:ext cx="1828800" cy="1295400"/>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19" name="TextBox 18"/>
          <p:cNvSpPr txBox="1"/>
          <p:nvPr/>
        </p:nvSpPr>
        <p:spPr>
          <a:xfrm>
            <a:off x="1295400" y="2895600"/>
            <a:ext cx="1143000" cy="615950"/>
          </a:xfrm>
          <a:prstGeom prst="rect">
            <a:avLst/>
          </a:prstGeom>
          <a:noFill/>
        </p:spPr>
        <p:txBody>
          <a:bodyPr>
            <a:spAutoFit/>
          </a:bodyPr>
          <a:lstStyle/>
          <a:p>
            <a:pPr>
              <a:spcBef>
                <a:spcPct val="50000"/>
              </a:spcBef>
              <a:defRPr/>
            </a:pPr>
            <a:r>
              <a:rPr lang="en-US" sz="1600" b="1" dirty="0">
                <a:solidFill>
                  <a:schemeClr val="accent3">
                    <a:lumMod val="50000"/>
                  </a:schemeClr>
                </a:solidFill>
              </a:rPr>
              <a:t>INPUT</a:t>
            </a:r>
          </a:p>
          <a:p>
            <a:pPr>
              <a:spcBef>
                <a:spcPct val="50000"/>
              </a:spcBef>
              <a:defRPr/>
            </a:pPr>
            <a:r>
              <a:rPr lang="en-US" sz="1200" b="1" i="1" dirty="0">
                <a:solidFill>
                  <a:schemeClr val="accent3">
                    <a:lumMod val="50000"/>
                  </a:schemeClr>
                </a:solidFill>
              </a:rPr>
              <a:t>RESOURCES</a:t>
            </a:r>
          </a:p>
        </p:txBody>
      </p:sp>
      <p:sp>
        <p:nvSpPr>
          <p:cNvPr id="21" name="Text Box 4"/>
          <p:cNvSpPr txBox="1">
            <a:spLocks noChangeArrowheads="1"/>
          </p:cNvSpPr>
          <p:nvPr/>
        </p:nvSpPr>
        <p:spPr bwMode="auto">
          <a:xfrm>
            <a:off x="3429000" y="2971800"/>
            <a:ext cx="1600200" cy="646113"/>
          </a:xfrm>
          <a:prstGeom prst="rect">
            <a:avLst/>
          </a:prstGeom>
          <a:noFill/>
          <a:ln w="9525">
            <a:noFill/>
            <a:miter lim="800000"/>
            <a:headEnd/>
            <a:tailEnd/>
          </a:ln>
        </p:spPr>
        <p:txBody>
          <a:bodyPr>
            <a:spAutoFit/>
          </a:bodyPr>
          <a:lstStyle/>
          <a:p>
            <a:pPr>
              <a:spcBef>
                <a:spcPct val="50000"/>
              </a:spcBef>
              <a:defRPr/>
            </a:pPr>
            <a:r>
              <a:rPr lang="en-US" sz="1800" b="1" dirty="0">
                <a:solidFill>
                  <a:schemeClr val="accent3">
                    <a:lumMod val="50000"/>
                  </a:schemeClr>
                </a:solidFill>
              </a:rPr>
              <a:t>PROCESS ACTIVITIES</a:t>
            </a:r>
          </a:p>
        </p:txBody>
      </p:sp>
      <p:sp>
        <p:nvSpPr>
          <p:cNvPr id="22" name="Oval 21"/>
          <p:cNvSpPr/>
          <p:nvPr/>
        </p:nvSpPr>
        <p:spPr>
          <a:xfrm>
            <a:off x="6019800" y="2667000"/>
            <a:ext cx="1828800" cy="1295400"/>
          </a:xfrm>
          <a:prstGeom prst="ellipse">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23" name="TextBox 22"/>
          <p:cNvSpPr txBox="1"/>
          <p:nvPr/>
        </p:nvSpPr>
        <p:spPr>
          <a:xfrm>
            <a:off x="6019800" y="2971800"/>
            <a:ext cx="1828800" cy="615950"/>
          </a:xfrm>
          <a:prstGeom prst="rect">
            <a:avLst/>
          </a:prstGeom>
          <a:noFill/>
        </p:spPr>
        <p:txBody>
          <a:bodyPr>
            <a:spAutoFit/>
          </a:bodyPr>
          <a:lstStyle/>
          <a:p>
            <a:pPr algn="ctr">
              <a:spcBef>
                <a:spcPct val="50000"/>
              </a:spcBef>
              <a:defRPr/>
            </a:pPr>
            <a:r>
              <a:rPr lang="en-US" sz="1600" b="1" dirty="0">
                <a:solidFill>
                  <a:schemeClr val="accent3">
                    <a:lumMod val="50000"/>
                  </a:schemeClr>
                </a:solidFill>
              </a:rPr>
              <a:t>OUTPUT</a:t>
            </a:r>
          </a:p>
          <a:p>
            <a:pPr algn="ctr">
              <a:spcBef>
                <a:spcPct val="50000"/>
              </a:spcBef>
              <a:defRPr/>
            </a:pPr>
            <a:r>
              <a:rPr lang="en-US" sz="1200" b="1" i="1" dirty="0">
                <a:solidFill>
                  <a:schemeClr val="accent3">
                    <a:lumMod val="50000"/>
                  </a:schemeClr>
                </a:solidFill>
              </a:rPr>
              <a:t>PROUCTS  / SERVICES</a:t>
            </a:r>
          </a:p>
        </p:txBody>
      </p:sp>
      <p:sp>
        <p:nvSpPr>
          <p:cNvPr id="20" name="TextBox 19"/>
          <p:cNvSpPr txBox="1"/>
          <p:nvPr/>
        </p:nvSpPr>
        <p:spPr>
          <a:xfrm>
            <a:off x="457200" y="5181600"/>
            <a:ext cx="8153400" cy="1477328"/>
          </a:xfrm>
          <a:prstGeom prst="rect">
            <a:avLst/>
          </a:prstGeom>
          <a:noFill/>
        </p:spPr>
        <p:txBody>
          <a:bodyPr>
            <a:spAutoFit/>
          </a:bodyPr>
          <a:lstStyle/>
          <a:p>
            <a:pPr>
              <a:defRPr/>
            </a:pPr>
            <a:r>
              <a:rPr lang="en-GB" sz="1800" b="1" dirty="0">
                <a:solidFill>
                  <a:schemeClr val="accent3">
                    <a:lumMod val="50000"/>
                  </a:schemeClr>
                </a:solidFill>
              </a:rPr>
              <a:t>Output </a:t>
            </a:r>
            <a:r>
              <a:rPr lang="en-GB" sz="1800" dirty="0">
                <a:solidFill>
                  <a:schemeClr val="accent3">
                    <a:lumMod val="50000"/>
                  </a:schemeClr>
                </a:solidFill>
              </a:rPr>
              <a:t> -   the result of a process.</a:t>
            </a:r>
          </a:p>
          <a:p>
            <a:pPr>
              <a:defRPr/>
            </a:pPr>
            <a:r>
              <a:rPr lang="en-GB" sz="1800" b="1" dirty="0">
                <a:solidFill>
                  <a:schemeClr val="accent3">
                    <a:lumMod val="50000"/>
                  </a:schemeClr>
                </a:solidFill>
              </a:rPr>
              <a:t>Objective  </a:t>
            </a:r>
            <a:r>
              <a:rPr lang="en-GB" sz="1800" dirty="0">
                <a:solidFill>
                  <a:schemeClr val="accent3">
                    <a:lumMod val="50000"/>
                  </a:schemeClr>
                </a:solidFill>
              </a:rPr>
              <a:t>-  result to be achieved</a:t>
            </a:r>
          </a:p>
          <a:p>
            <a:pPr>
              <a:defRPr/>
            </a:pPr>
            <a:r>
              <a:rPr lang="en-GB" sz="1800" b="1" dirty="0">
                <a:solidFill>
                  <a:schemeClr val="accent3">
                    <a:lumMod val="50000"/>
                  </a:schemeClr>
                </a:solidFill>
              </a:rPr>
              <a:t>Effectiveness  -  </a:t>
            </a:r>
            <a:r>
              <a:rPr lang="en-GB" sz="1800" dirty="0">
                <a:solidFill>
                  <a:schemeClr val="accent3">
                    <a:lumMod val="50000"/>
                  </a:schemeClr>
                </a:solidFill>
              </a:rPr>
              <a:t>extent to which planned activities are realized and planned results are achieved</a:t>
            </a:r>
          </a:p>
          <a:p>
            <a:pPr>
              <a:defRPr/>
            </a:pPr>
            <a:r>
              <a:rPr lang="en-GB" sz="1800" b="1" dirty="0">
                <a:solidFill>
                  <a:schemeClr val="accent3">
                    <a:lumMod val="50000"/>
                  </a:schemeClr>
                </a:solidFill>
              </a:rPr>
              <a:t>Efficiency   -  </a:t>
            </a:r>
            <a:r>
              <a:rPr lang="en-GB" sz="1800" dirty="0">
                <a:solidFill>
                  <a:schemeClr val="accent3">
                    <a:lumMod val="50000"/>
                  </a:schemeClr>
                </a:solidFill>
              </a:rPr>
              <a:t>relationship between the result achieved and the resources used</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686800" cy="838200"/>
          </a:xfrm>
        </p:spPr>
        <p:txBody>
          <a:bodyPr/>
          <a:lstStyle/>
          <a:p>
            <a:r>
              <a:rPr lang="en-US" b="1" cap="none" dirty="0" smtClean="0">
                <a:latin typeface="Arial Narrow" pitchFamily="34" charset="0"/>
              </a:rPr>
              <a:t>Conformity Assessment</a:t>
            </a:r>
            <a:endParaRPr lang="en-GB" b="1" cap="none" dirty="0"/>
          </a:p>
        </p:txBody>
      </p:sp>
      <p:sp>
        <p:nvSpPr>
          <p:cNvPr id="3" name="Content Placeholder 2"/>
          <p:cNvSpPr>
            <a:spLocks noGrp="1"/>
          </p:cNvSpPr>
          <p:nvPr>
            <p:ph idx="1"/>
          </p:nvPr>
        </p:nvSpPr>
        <p:spPr>
          <a:xfrm>
            <a:off x="228600" y="1219200"/>
            <a:ext cx="8534400" cy="5029200"/>
          </a:xfrm>
        </p:spPr>
        <p:txBody>
          <a:bodyPr>
            <a:normAutofit fontScale="92500" lnSpcReduction="10000"/>
          </a:bodyPr>
          <a:lstStyle/>
          <a:p>
            <a:pPr>
              <a:buNone/>
            </a:pPr>
            <a:r>
              <a:rPr lang="en-US" dirty="0" smtClean="0">
                <a:solidFill>
                  <a:schemeClr val="tx1"/>
                </a:solidFill>
              </a:rPr>
              <a:t>   Means any activity concerned with determining, directly or indirectly that relevant requirements in technical regulations and standards are fulfilled.</a:t>
            </a:r>
          </a:p>
          <a:p>
            <a:pPr>
              <a:buNone/>
            </a:pPr>
            <a:r>
              <a:rPr lang="en-US" dirty="0" smtClean="0">
                <a:solidFill>
                  <a:schemeClr val="tx1"/>
                </a:solidFill>
                <a:latin typeface="Arial Narrow" pitchFamily="34" charset="0"/>
              </a:rPr>
              <a:t>   </a:t>
            </a:r>
            <a:r>
              <a:rPr lang="en-US" sz="3900" b="1" dirty="0" smtClean="0">
                <a:solidFill>
                  <a:schemeClr val="accent3">
                    <a:lumMod val="50000"/>
                  </a:schemeClr>
                </a:solidFill>
                <a:latin typeface="Arial Narrow" pitchFamily="34" charset="0"/>
              </a:rPr>
              <a:t>Conformity Assessment Bodies</a:t>
            </a:r>
            <a:endParaRPr lang="en-US" sz="3900" b="1" dirty="0" smtClean="0">
              <a:solidFill>
                <a:schemeClr val="accent3">
                  <a:lumMod val="50000"/>
                </a:schemeClr>
              </a:solidFill>
            </a:endParaRPr>
          </a:p>
          <a:p>
            <a:pPr>
              <a:buNone/>
            </a:pPr>
            <a:r>
              <a:rPr lang="en-US" dirty="0" smtClean="0">
                <a:solidFill>
                  <a:schemeClr val="tx1"/>
                </a:solidFill>
              </a:rPr>
              <a:t>   Means bodies that conduct conformity assessment  services.</a:t>
            </a:r>
          </a:p>
          <a:p>
            <a:pPr algn="just">
              <a:buNone/>
            </a:pPr>
            <a:r>
              <a:rPr lang="en-US" b="1" dirty="0" smtClean="0">
                <a:solidFill>
                  <a:schemeClr val="tx1"/>
                </a:solidFill>
              </a:rPr>
              <a:t>         </a:t>
            </a:r>
            <a:r>
              <a:rPr lang="en-US" dirty="0" smtClean="0">
                <a:solidFill>
                  <a:schemeClr val="tx1"/>
                </a:solidFill>
              </a:rPr>
              <a:t>Testing laboratories,</a:t>
            </a:r>
          </a:p>
          <a:p>
            <a:pPr algn="just">
              <a:buNone/>
            </a:pPr>
            <a:r>
              <a:rPr lang="en-US" dirty="0" smtClean="0">
                <a:solidFill>
                  <a:schemeClr val="tx1"/>
                </a:solidFill>
              </a:rPr>
              <a:t>               Inspection bodies, </a:t>
            </a:r>
          </a:p>
          <a:p>
            <a:pPr algn="just">
              <a:buNone/>
            </a:pPr>
            <a:r>
              <a:rPr lang="en-US" dirty="0" smtClean="0">
                <a:solidFill>
                  <a:schemeClr val="tx1"/>
                </a:solidFill>
              </a:rPr>
              <a:t>                     Certification bodies</a:t>
            </a:r>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l"/>
            <a:r>
              <a:rPr lang="en-GB" sz="3600" dirty="0" smtClean="0">
                <a:latin typeface="+mn-lt"/>
              </a:rPr>
              <a:t>Regulations and Conformity Assessment</a:t>
            </a:r>
            <a:endParaRPr lang="en-GB" sz="3600" dirty="0">
              <a:latin typeface="+mn-lt"/>
            </a:endParaRPr>
          </a:p>
        </p:txBody>
      </p:sp>
      <p:sp>
        <p:nvSpPr>
          <p:cNvPr id="3" name="Content Placeholder 2"/>
          <p:cNvSpPr>
            <a:spLocks noGrp="1"/>
          </p:cNvSpPr>
          <p:nvPr>
            <p:ph idx="1"/>
          </p:nvPr>
        </p:nvSpPr>
        <p:spPr>
          <a:xfrm>
            <a:off x="457200" y="990600"/>
            <a:ext cx="8229600" cy="5562600"/>
          </a:xfrm>
        </p:spPr>
        <p:txBody>
          <a:bodyPr>
            <a:normAutofit fontScale="92500" lnSpcReduction="10000"/>
          </a:bodyPr>
          <a:lstStyle/>
          <a:p>
            <a:r>
              <a:rPr lang="en-GB" dirty="0" smtClean="0"/>
              <a:t>Control mechanisms and Conformity Assessment procedures not adequately addressed in Regulation.</a:t>
            </a:r>
          </a:p>
          <a:p>
            <a:r>
              <a:rPr lang="en-GB" dirty="0" smtClean="0"/>
              <a:t>Resources required for  effective control and compliance not properly assessed. </a:t>
            </a:r>
          </a:p>
          <a:p>
            <a:r>
              <a:rPr lang="en-US" dirty="0" smtClean="0"/>
              <a:t>Inadequacy or lack of resources for effective implementation. Testing, Inspection capacity</a:t>
            </a:r>
            <a:r>
              <a:rPr lang="en-US" b="1" dirty="0" smtClean="0"/>
              <a:t>.</a:t>
            </a:r>
          </a:p>
          <a:p>
            <a:r>
              <a:rPr lang="en-US" dirty="0" smtClean="0"/>
              <a:t>Own arrangements for testing, inspection and certification established are inadequate. (resources, competence).</a:t>
            </a:r>
          </a:p>
          <a:p>
            <a:pPr>
              <a:buNone/>
            </a:pPr>
            <a:r>
              <a:rPr lang="en-US" dirty="0" smtClean="0"/>
              <a:t>    </a:t>
            </a:r>
            <a:r>
              <a:rPr lang="en-US" i="1" dirty="0" smtClean="0"/>
              <a:t>Contributing to failure in the implementation of regulations.</a:t>
            </a:r>
          </a:p>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304800" y="228600"/>
            <a:ext cx="8382000" cy="792163"/>
          </a:xfrm>
        </p:spPr>
        <p:txBody>
          <a:bodyPr>
            <a:noAutofit/>
          </a:bodyPr>
          <a:lstStyle/>
          <a:p>
            <a:pPr algn="l"/>
            <a:r>
              <a:rPr lang="en-US" sz="3200" dirty="0"/>
              <a:t>Current </a:t>
            </a:r>
            <a:r>
              <a:rPr lang="en-US" sz="3200" dirty="0" smtClean="0"/>
              <a:t>Status on Implementation of Regulation  </a:t>
            </a:r>
            <a:endParaRPr lang="en-US" sz="3200" dirty="0"/>
          </a:p>
        </p:txBody>
      </p:sp>
      <p:sp>
        <p:nvSpPr>
          <p:cNvPr id="45059" name="Rectangle 3"/>
          <p:cNvSpPr>
            <a:spLocks noGrp="1" noChangeArrowheads="1"/>
          </p:cNvSpPr>
          <p:nvPr>
            <p:ph idx="1"/>
          </p:nvPr>
        </p:nvSpPr>
        <p:spPr>
          <a:xfrm>
            <a:off x="228600" y="1219200"/>
            <a:ext cx="8686800" cy="5334000"/>
          </a:xfrm>
        </p:spPr>
        <p:txBody>
          <a:bodyPr>
            <a:normAutofit fontScale="85000" lnSpcReduction="10000"/>
          </a:bodyPr>
          <a:lstStyle/>
          <a:p>
            <a:pPr>
              <a:lnSpc>
                <a:spcPct val="90000"/>
              </a:lnSpc>
            </a:pPr>
            <a:r>
              <a:rPr lang="en-US" dirty="0" smtClean="0"/>
              <a:t>Responsibility with Regulatory Authority to detect non compliance and take punitive and corrective action. All costs of verification of compliance  borne by the regulator.</a:t>
            </a:r>
          </a:p>
          <a:p>
            <a:pPr>
              <a:lnSpc>
                <a:spcPct val="90000"/>
              </a:lnSpc>
            </a:pPr>
            <a:r>
              <a:rPr lang="en-US" dirty="0" smtClean="0"/>
              <a:t>Testing</a:t>
            </a:r>
            <a:r>
              <a:rPr lang="en-US" dirty="0"/>
              <a:t>, Inspection, Certification capacities available with other agencies which could be used to make the implementation more effective</a:t>
            </a:r>
            <a:r>
              <a:rPr lang="en-US" dirty="0" smtClean="0"/>
              <a:t>.</a:t>
            </a:r>
          </a:p>
          <a:p>
            <a:pPr>
              <a:lnSpc>
                <a:spcPct val="90000"/>
              </a:lnSpc>
            </a:pPr>
            <a:r>
              <a:rPr lang="en-US" dirty="0" smtClean="0"/>
              <a:t>No  provisions in the regulations  to outsource such conformity assessment and verification services.</a:t>
            </a:r>
          </a:p>
          <a:p>
            <a:pPr>
              <a:lnSpc>
                <a:spcPct val="90000"/>
              </a:lnSpc>
            </a:pPr>
            <a:r>
              <a:rPr lang="en-US" dirty="0" smtClean="0"/>
              <a:t>Lack </a:t>
            </a:r>
            <a:r>
              <a:rPr lang="en-US" dirty="0"/>
              <a:t>of confidence on the part of the regulatory authority in getting other agencies to perform certain verification and assessment functions. </a:t>
            </a:r>
          </a:p>
          <a:p>
            <a:pPr>
              <a:lnSpc>
                <a:spcPct val="90000"/>
              </a:lnSpc>
            </a:pPr>
            <a:r>
              <a:rPr lang="en-US" dirty="0"/>
              <a:t>Regulatory authority wishes to maintain full control and considers such delegation as loss of control. </a:t>
            </a:r>
          </a:p>
        </p:txBody>
      </p:sp>
      <p:sp>
        <p:nvSpPr>
          <p:cNvPr id="4" name="Slide Number Placeholder 5"/>
          <p:cNvSpPr>
            <a:spLocks noGrp="1"/>
          </p:cNvSpPr>
          <p:nvPr>
            <p:ph type="sldNum" sz="quarter" idx="12"/>
          </p:nvPr>
        </p:nvSpPr>
        <p:spPr/>
        <p:txBody>
          <a:bodyPr/>
          <a:lstStyle/>
          <a:p>
            <a:fld id="{96FDFADD-D563-4B8D-BB64-1F73947B3ABB}" type="slidenum">
              <a:rPr lang="en-US"/>
              <a:pPr/>
              <a:t>13</a:t>
            </a:fld>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228600"/>
            <a:ext cx="8458200" cy="762000"/>
          </a:xfrm>
        </p:spPr>
        <p:txBody>
          <a:bodyPr>
            <a:noAutofit/>
          </a:bodyPr>
          <a:lstStyle/>
          <a:p>
            <a:pPr algn="l"/>
            <a:r>
              <a:rPr lang="en-US" sz="2800" dirty="0" smtClean="0"/>
              <a:t>Conformity Assessment  </a:t>
            </a:r>
            <a:r>
              <a:rPr lang="en-US" sz="2800" dirty="0"/>
              <a:t>in </a:t>
            </a:r>
            <a:r>
              <a:rPr lang="en-US" sz="2800" dirty="0" smtClean="0"/>
              <a:t> the National Quality Infrastructure  (NQI) Framework</a:t>
            </a:r>
            <a:endParaRPr lang="en-US" sz="2800" u="sng" dirty="0"/>
          </a:p>
        </p:txBody>
      </p:sp>
      <p:sp>
        <p:nvSpPr>
          <p:cNvPr id="21507" name="Rectangle 3"/>
          <p:cNvSpPr>
            <a:spLocks noGrp="1" noChangeArrowheads="1"/>
          </p:cNvSpPr>
          <p:nvPr>
            <p:ph idx="1"/>
          </p:nvPr>
        </p:nvSpPr>
        <p:spPr>
          <a:xfrm>
            <a:off x="228600" y="1143000"/>
            <a:ext cx="8610600" cy="5562600"/>
          </a:xfrm>
        </p:spPr>
        <p:txBody>
          <a:bodyPr>
            <a:noAutofit/>
          </a:bodyPr>
          <a:lstStyle/>
          <a:p>
            <a:r>
              <a:rPr lang="en-US" sz="2800" dirty="0"/>
              <a:t>Both </a:t>
            </a:r>
            <a:r>
              <a:rPr lang="en-US" sz="2800" dirty="0" smtClean="0"/>
              <a:t>voluntary and regulatory systems </a:t>
            </a:r>
            <a:r>
              <a:rPr lang="en-US" sz="2800" dirty="0"/>
              <a:t>require efficient and reliable procedures for assessment of conformity </a:t>
            </a:r>
            <a:r>
              <a:rPr lang="en-US" sz="2800" dirty="0" smtClean="0"/>
              <a:t> to </a:t>
            </a:r>
            <a:r>
              <a:rPr lang="en-US" sz="2800" dirty="0"/>
              <a:t>specified requirements. </a:t>
            </a:r>
          </a:p>
          <a:p>
            <a:r>
              <a:rPr lang="en-US" sz="2800" dirty="0"/>
              <a:t>Conformity assessments ( inspections, testing, </a:t>
            </a:r>
            <a:r>
              <a:rPr lang="en-US" sz="2800" dirty="0" smtClean="0"/>
              <a:t>certification) </a:t>
            </a:r>
            <a:r>
              <a:rPr lang="en-US" sz="2800" dirty="0"/>
              <a:t>carried out by CAB’s with necessary competence</a:t>
            </a:r>
            <a:r>
              <a:rPr lang="en-US" sz="2800" dirty="0" smtClean="0"/>
              <a:t>.  </a:t>
            </a:r>
          </a:p>
          <a:p>
            <a:r>
              <a:rPr lang="en-US" sz="2800" dirty="0" smtClean="0"/>
              <a:t>CAB’s  (state or private sector)  providing services in regulatory and voluntary systems.  </a:t>
            </a:r>
            <a:endParaRPr lang="en-US" sz="2800" dirty="0"/>
          </a:p>
          <a:p>
            <a:r>
              <a:rPr lang="en-US" sz="2800" dirty="0"/>
              <a:t>Regulatory authorities, purchasers, consumer public need to know that such CAB’s are competent and perform in a transparent and a credible manner.  </a:t>
            </a:r>
          </a:p>
          <a:p>
            <a:r>
              <a:rPr lang="en-US" sz="2800" dirty="0"/>
              <a:t>Assurance given through ACCREDITATION of CAB’s</a:t>
            </a:r>
          </a:p>
        </p:txBody>
      </p:sp>
      <p:sp>
        <p:nvSpPr>
          <p:cNvPr id="4" name="Slide Number Placeholder 5"/>
          <p:cNvSpPr>
            <a:spLocks noGrp="1"/>
          </p:cNvSpPr>
          <p:nvPr>
            <p:ph type="sldNum" sz="quarter" idx="12"/>
          </p:nvPr>
        </p:nvSpPr>
        <p:spPr/>
        <p:txBody>
          <a:bodyPr/>
          <a:lstStyle/>
          <a:p>
            <a:fld id="{11942140-BB47-46FD-AFBA-159DBDA02B96}" type="slidenum">
              <a:rPr lang="en-US"/>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l"/>
            <a:r>
              <a:rPr lang="en-US" sz="3200" dirty="0" smtClean="0"/>
              <a:t>National Quality Infrastructure</a:t>
            </a:r>
            <a:endParaRPr lang="en-US" sz="3200" dirty="0"/>
          </a:p>
        </p:txBody>
      </p:sp>
      <p:sp>
        <p:nvSpPr>
          <p:cNvPr id="3" name="Content Placeholder 2"/>
          <p:cNvSpPr>
            <a:spLocks noGrp="1"/>
          </p:cNvSpPr>
          <p:nvPr>
            <p:ph idx="1"/>
          </p:nvPr>
        </p:nvSpPr>
        <p:spPr>
          <a:xfrm>
            <a:off x="457200" y="1066800"/>
            <a:ext cx="8382000" cy="5181600"/>
          </a:xfrm>
        </p:spPr>
        <p:txBody>
          <a:bodyPr>
            <a:normAutofit fontScale="92500" lnSpcReduction="20000"/>
          </a:bodyPr>
          <a:lstStyle/>
          <a:p>
            <a:r>
              <a:rPr lang="en-US" dirty="0" smtClean="0"/>
              <a:t>The National Quality Infrastructure (NQI) can be understood as the totality of the institutional framework (public or private) required to support and facilitate the achievement of  desired  Quality levels of products, processes and systems and provide acceptable  evidence  that  such products processes and systems meet the stipulated requirements. </a:t>
            </a:r>
          </a:p>
          <a:p>
            <a:pPr>
              <a:buNone/>
            </a:pPr>
            <a:r>
              <a:rPr lang="en-US" dirty="0" smtClean="0"/>
              <a:t>    The requirements may be those imposed by the authorities ( as technical regulations  or as sanitary and phytosanitary measures) or demanded in the marketplace ( as  contractual and  demand driven  standards ).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792162"/>
          </a:xfrm>
        </p:spPr>
        <p:txBody>
          <a:bodyPr>
            <a:normAutofit/>
          </a:bodyPr>
          <a:lstStyle/>
          <a:p>
            <a:pPr algn="l"/>
            <a:r>
              <a:rPr lang="en-US" sz="3200" dirty="0" smtClean="0"/>
              <a:t>National Quality Infrastructure (NQI)</a:t>
            </a:r>
            <a:endParaRPr lang="en-US" sz="3200" dirty="0"/>
          </a:p>
        </p:txBody>
      </p:sp>
      <p:sp>
        <p:nvSpPr>
          <p:cNvPr id="3" name="Content Placeholder 2"/>
          <p:cNvSpPr>
            <a:spLocks noGrp="1"/>
          </p:cNvSpPr>
          <p:nvPr>
            <p:ph idx="1"/>
          </p:nvPr>
        </p:nvSpPr>
        <p:spPr>
          <a:xfrm>
            <a:off x="457200" y="1143000"/>
            <a:ext cx="8229600" cy="5105400"/>
          </a:xfrm>
        </p:spPr>
        <p:txBody>
          <a:bodyPr>
            <a:normAutofit fontScale="92500" lnSpcReduction="10000"/>
          </a:bodyPr>
          <a:lstStyle/>
          <a:p>
            <a:pPr>
              <a:buNone/>
            </a:pPr>
            <a:r>
              <a:rPr lang="en-US" i="1" dirty="0" smtClean="0"/>
              <a:t>Essential Components of NQI   </a:t>
            </a:r>
          </a:p>
          <a:p>
            <a:r>
              <a:rPr lang="en-US" sz="3600" dirty="0" smtClean="0"/>
              <a:t>National Standards Body (NSB) –  SLSI</a:t>
            </a:r>
          </a:p>
          <a:p>
            <a:r>
              <a:rPr lang="en-US" sz="3600" dirty="0" smtClean="0"/>
              <a:t>National  Metrology  Institute (NMI) - MUSSD </a:t>
            </a:r>
          </a:p>
          <a:p>
            <a:r>
              <a:rPr lang="en-US" sz="3600" dirty="0" smtClean="0"/>
              <a:t>National Accreditation Body (NAB) - SLAB</a:t>
            </a:r>
          </a:p>
          <a:p>
            <a:r>
              <a:rPr lang="en-US" sz="3600" dirty="0" smtClean="0"/>
              <a:t>Conformity Assessment Bodies. </a:t>
            </a:r>
            <a:r>
              <a:rPr lang="en-US" dirty="0" smtClean="0"/>
              <a:t>(Testing and Calibration  Laboratories , Inspection Bodies  and Certification Bodies)</a:t>
            </a:r>
          </a:p>
          <a:p>
            <a:r>
              <a:rPr lang="en-US" sz="3600" dirty="0" smtClean="0"/>
              <a:t>Regulatory  Bodies/ Authorities.</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20762"/>
          </a:xfrm>
        </p:spPr>
        <p:txBody>
          <a:bodyPr>
            <a:normAutofit fontScale="90000"/>
          </a:bodyPr>
          <a:lstStyle/>
          <a:p>
            <a:pPr algn="l"/>
            <a:r>
              <a:rPr lang="en-GB" sz="3200" dirty="0" smtClean="0"/>
              <a:t>Problems and Issues in Using  Accredited CAB’s within the  NQI framework.</a:t>
            </a:r>
            <a:endParaRPr lang="en-GB" sz="3200" dirty="0"/>
          </a:p>
        </p:txBody>
      </p:sp>
      <p:sp>
        <p:nvSpPr>
          <p:cNvPr id="3" name="Content Placeholder 2"/>
          <p:cNvSpPr>
            <a:spLocks noGrp="1"/>
          </p:cNvSpPr>
          <p:nvPr>
            <p:ph idx="1"/>
          </p:nvPr>
        </p:nvSpPr>
        <p:spPr>
          <a:xfrm>
            <a:off x="457200" y="1143000"/>
            <a:ext cx="8229600" cy="5410200"/>
          </a:xfrm>
        </p:spPr>
        <p:txBody>
          <a:bodyPr>
            <a:normAutofit fontScale="92500"/>
          </a:bodyPr>
          <a:lstStyle/>
          <a:p>
            <a:r>
              <a:rPr lang="en-GB" dirty="0" smtClean="0"/>
              <a:t>Institutional Heads/ Decision makers have a stake in maintaining status quo ; general resistance to change.</a:t>
            </a:r>
          </a:p>
          <a:p>
            <a:r>
              <a:rPr lang="en-GB" dirty="0" smtClean="0"/>
              <a:t>Conservative Belief  that Regulatory authority should continue to carry out all  Verifications and Conformity Assessment by themselves.</a:t>
            </a:r>
          </a:p>
          <a:p>
            <a:r>
              <a:rPr lang="en-GB" dirty="0" smtClean="0"/>
              <a:t>Existing systems, Regulatory Authorities and NQI organizations  are tied to economic and political considerations discouraging reforms.</a:t>
            </a:r>
          </a:p>
          <a:p>
            <a:r>
              <a:rPr lang="en-GB" dirty="0" smtClean="0"/>
              <a:t>Removing political interference and conflicts of interest is very difficult  </a:t>
            </a:r>
          </a:p>
          <a:p>
            <a:endParaRPr lang="en-GB" dirty="0" smtClean="0"/>
          </a:p>
          <a:p>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a:bodyPr>
          <a:lstStyle/>
          <a:p>
            <a:pPr algn="l"/>
            <a:r>
              <a:rPr lang="en-GB" sz="3200" dirty="0" smtClean="0"/>
              <a:t>Advantages for Regulatory Authorities  using CAB’s within the NQI framework</a:t>
            </a:r>
            <a:endParaRPr lang="en-GB" sz="3200" dirty="0"/>
          </a:p>
        </p:txBody>
      </p:sp>
      <p:sp>
        <p:nvSpPr>
          <p:cNvPr id="3" name="Content Placeholder 2"/>
          <p:cNvSpPr>
            <a:spLocks noGrp="1"/>
          </p:cNvSpPr>
          <p:nvPr>
            <p:ph idx="1"/>
          </p:nvPr>
        </p:nvSpPr>
        <p:spPr>
          <a:xfrm>
            <a:off x="457200" y="1066800"/>
            <a:ext cx="8229600" cy="5410200"/>
          </a:xfrm>
        </p:spPr>
        <p:txBody>
          <a:bodyPr>
            <a:normAutofit fontScale="85000" lnSpcReduction="10000"/>
          </a:bodyPr>
          <a:lstStyle/>
          <a:p>
            <a:r>
              <a:rPr lang="en-GB" dirty="0" smtClean="0"/>
              <a:t>Enable Regulators to reduce oversight and inspection visits. Economise state funding and save taxpayers money. </a:t>
            </a:r>
          </a:p>
          <a:p>
            <a:r>
              <a:rPr lang="en-GB" dirty="0" smtClean="0"/>
              <a:t>Suppliers of Products/ Service providers are required to demonstrate compliance using Accredited CAB’s within the NQI framework. </a:t>
            </a:r>
          </a:p>
          <a:p>
            <a:r>
              <a:rPr lang="en-GB" dirty="0" smtClean="0"/>
              <a:t>Responsibility for demonstrating compliance is placed on the Product/ Service  provider and cost of verification of compliance or inspection borne by the product/service provider.</a:t>
            </a:r>
          </a:p>
          <a:p>
            <a:r>
              <a:rPr lang="en-GB" dirty="0" smtClean="0"/>
              <a:t>Results in a more effective and efficient  implementation of regulations  in realization of the planned objectives.</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3400" y="533400"/>
            <a:ext cx="7086600" cy="1143000"/>
          </a:xfrm>
        </p:spPr>
        <p:txBody>
          <a:bodyPr>
            <a:normAutofit fontScale="90000"/>
          </a:bodyPr>
          <a:lstStyle/>
          <a:p>
            <a:pPr algn="l"/>
            <a:r>
              <a:rPr lang="en-US" sz="3200" dirty="0"/>
              <a:t>Mechanisms for Implementation of</a:t>
            </a:r>
            <a:br>
              <a:rPr lang="en-US" sz="3200" dirty="0"/>
            </a:br>
            <a:r>
              <a:rPr lang="en-US" sz="3200" dirty="0"/>
              <a:t>Regulations</a:t>
            </a:r>
          </a:p>
        </p:txBody>
      </p:sp>
      <p:sp>
        <p:nvSpPr>
          <p:cNvPr id="11267" name="Rectangle 3"/>
          <p:cNvSpPr>
            <a:spLocks noGrp="1" noChangeArrowheads="1"/>
          </p:cNvSpPr>
          <p:nvPr>
            <p:ph idx="1"/>
          </p:nvPr>
        </p:nvSpPr>
        <p:spPr>
          <a:xfrm>
            <a:off x="533400" y="1752600"/>
            <a:ext cx="8229600" cy="4191000"/>
          </a:xfrm>
        </p:spPr>
        <p:txBody>
          <a:bodyPr/>
          <a:lstStyle/>
          <a:p>
            <a:pPr>
              <a:lnSpc>
                <a:spcPct val="90000"/>
              </a:lnSpc>
            </a:pPr>
            <a:r>
              <a:rPr lang="en-US" dirty="0" smtClean="0"/>
              <a:t>Pre- Market supervision, approval, certification or registration systems.</a:t>
            </a:r>
          </a:p>
          <a:p>
            <a:pPr>
              <a:lnSpc>
                <a:spcPct val="90000"/>
              </a:lnSpc>
            </a:pPr>
            <a:r>
              <a:rPr lang="en-US" dirty="0" smtClean="0"/>
              <a:t>Post </a:t>
            </a:r>
            <a:r>
              <a:rPr lang="en-US" dirty="0"/>
              <a:t>Market surveillance, monitoring and control systems</a:t>
            </a:r>
            <a:r>
              <a:rPr lang="en-US" dirty="0" smtClean="0"/>
              <a:t>.</a:t>
            </a:r>
            <a:endParaRPr lang="en-US" dirty="0"/>
          </a:p>
          <a:p>
            <a:pPr>
              <a:lnSpc>
                <a:spcPct val="90000"/>
              </a:lnSpc>
            </a:pPr>
            <a:r>
              <a:rPr lang="en-US" dirty="0"/>
              <a:t>Supervision and monitoring of facilities, utilities, processes, and systems in the provision of services</a:t>
            </a:r>
            <a:r>
              <a:rPr lang="en-US" b="1" dirty="0"/>
              <a: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09600"/>
            <a:ext cx="7772400" cy="1828800"/>
          </a:xfrm>
        </p:spPr>
        <p:txBody>
          <a:bodyPr/>
          <a:lstStyle/>
          <a:p>
            <a:pPr algn="ctr"/>
            <a:r>
              <a:rPr lang="en-GB" sz="3200" dirty="0" smtClean="0"/>
              <a:t>World Accreditation Day 2018</a:t>
            </a:r>
            <a:r>
              <a:rPr lang="en-GB" dirty="0" smtClean="0"/>
              <a:t/>
            </a:r>
            <a:br>
              <a:rPr lang="en-GB" dirty="0" smtClean="0"/>
            </a:br>
            <a:r>
              <a:rPr lang="en-GB" dirty="0" smtClean="0"/>
              <a:t/>
            </a:r>
            <a:br>
              <a:rPr lang="en-GB" dirty="0" smtClean="0"/>
            </a:br>
            <a:r>
              <a:rPr lang="en-GB" dirty="0" smtClean="0"/>
              <a:t>“Delivering a Safer World”</a:t>
            </a:r>
            <a:endParaRPr lang="en-GB" dirty="0"/>
          </a:p>
        </p:txBody>
      </p:sp>
      <p:sp>
        <p:nvSpPr>
          <p:cNvPr id="3" name="Subtitle 2"/>
          <p:cNvSpPr>
            <a:spLocks noGrp="1"/>
          </p:cNvSpPr>
          <p:nvPr>
            <p:ph type="subTitle" idx="1"/>
          </p:nvPr>
        </p:nvSpPr>
        <p:spPr>
          <a:xfrm>
            <a:off x="1066800" y="2514600"/>
            <a:ext cx="6781800" cy="2514600"/>
          </a:xfrm>
        </p:spPr>
        <p:txBody>
          <a:bodyPr>
            <a:normAutofit/>
          </a:bodyPr>
          <a:lstStyle/>
          <a:p>
            <a:pPr algn="ctr"/>
            <a:r>
              <a:rPr lang="en-GB" sz="3200" b="1" dirty="0" smtClean="0"/>
              <a:t>Accreditation in NQI -  </a:t>
            </a:r>
          </a:p>
          <a:p>
            <a:pPr algn="ctr"/>
            <a:r>
              <a:rPr lang="en-GB" sz="3200" b="1" dirty="0" smtClean="0"/>
              <a:t>Challenges and Opportunities</a:t>
            </a:r>
          </a:p>
          <a:p>
            <a:pPr algn="ctr"/>
            <a:endParaRPr lang="en-GB" dirty="0" smtClean="0"/>
          </a:p>
          <a:p>
            <a:pPr algn="ctr"/>
            <a:endParaRPr lang="en-GB" sz="2200" dirty="0"/>
          </a:p>
        </p:txBody>
      </p:sp>
      <p:sp>
        <p:nvSpPr>
          <p:cNvPr id="4" name="TextBox 3"/>
          <p:cNvSpPr txBox="1"/>
          <p:nvPr/>
        </p:nvSpPr>
        <p:spPr>
          <a:xfrm>
            <a:off x="1371600" y="5334000"/>
            <a:ext cx="6629400" cy="1261884"/>
          </a:xfrm>
          <a:prstGeom prst="rect">
            <a:avLst/>
          </a:prstGeom>
          <a:noFill/>
        </p:spPr>
        <p:txBody>
          <a:bodyPr wrap="square" rtlCol="0">
            <a:spAutoFit/>
          </a:bodyPr>
          <a:lstStyle/>
          <a:p>
            <a:pPr algn="ctr"/>
            <a:r>
              <a:rPr lang="en-GB" sz="2800" b="1" dirty="0" err="1" smtClean="0">
                <a:solidFill>
                  <a:schemeClr val="accent1">
                    <a:lumMod val="75000"/>
                  </a:schemeClr>
                </a:solidFill>
              </a:rPr>
              <a:t>Sanath</a:t>
            </a:r>
            <a:r>
              <a:rPr lang="en-GB" sz="2800" b="1" dirty="0" smtClean="0">
                <a:solidFill>
                  <a:schemeClr val="accent1">
                    <a:lumMod val="75000"/>
                  </a:schemeClr>
                </a:solidFill>
              </a:rPr>
              <a:t> P </a:t>
            </a:r>
            <a:r>
              <a:rPr lang="en-GB" sz="2800" b="1" dirty="0" err="1" smtClean="0">
                <a:solidFill>
                  <a:schemeClr val="accent1">
                    <a:lumMod val="75000"/>
                  </a:schemeClr>
                </a:solidFill>
              </a:rPr>
              <a:t>Mendis</a:t>
            </a:r>
            <a:endParaRPr lang="en-GB" sz="2800" b="1" dirty="0" smtClean="0">
              <a:solidFill>
                <a:schemeClr val="accent1">
                  <a:lumMod val="75000"/>
                </a:schemeClr>
              </a:solidFill>
            </a:endParaRPr>
          </a:p>
          <a:p>
            <a:pPr algn="ctr"/>
            <a:r>
              <a:rPr lang="en-GB" sz="2400" dirty="0" smtClean="0">
                <a:solidFill>
                  <a:schemeClr val="accent1">
                    <a:lumMod val="75000"/>
                  </a:schemeClr>
                </a:solidFill>
              </a:rPr>
              <a:t>Consultant - Conformity Assessment, Accreditation and Food Safety</a:t>
            </a:r>
            <a:endParaRPr lang="en-GB" sz="2400" dirty="0">
              <a:solidFill>
                <a:schemeClr val="accent1">
                  <a:lumMod val="75000"/>
                </a:schemeClr>
              </a:solidFill>
            </a:endParaRPr>
          </a:p>
        </p:txBody>
      </p:sp>
    </p:spTree>
    <p:extLst>
      <p:ext uri="{BB962C8B-B14F-4D97-AF65-F5344CB8AC3E}">
        <p14:creationId xmlns:p14="http://schemas.microsoft.com/office/powerpoint/2010/main" val="42870736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92100"/>
            <a:ext cx="6934200" cy="774700"/>
          </a:xfrm>
        </p:spPr>
        <p:txBody>
          <a:bodyPr/>
          <a:lstStyle/>
          <a:p>
            <a:pPr algn="l"/>
            <a:r>
              <a:rPr lang="en-US" sz="4000" dirty="0"/>
              <a:t>Trends in other Countries</a:t>
            </a:r>
          </a:p>
        </p:txBody>
      </p:sp>
      <p:sp>
        <p:nvSpPr>
          <p:cNvPr id="29699" name="Rectangle 3"/>
          <p:cNvSpPr>
            <a:spLocks noGrp="1" noChangeArrowheads="1"/>
          </p:cNvSpPr>
          <p:nvPr>
            <p:ph idx="1"/>
          </p:nvPr>
        </p:nvSpPr>
        <p:spPr>
          <a:xfrm>
            <a:off x="457200" y="1066800"/>
            <a:ext cx="8686800" cy="5486400"/>
          </a:xfrm>
        </p:spPr>
        <p:txBody>
          <a:bodyPr/>
          <a:lstStyle/>
          <a:p>
            <a:pPr>
              <a:lnSpc>
                <a:spcPct val="90000"/>
              </a:lnSpc>
            </a:pPr>
            <a:r>
              <a:rPr lang="en-US" sz="2800" dirty="0"/>
              <a:t>Regulatory Bodies Lay Down requirements for products, processes and systems.</a:t>
            </a:r>
          </a:p>
          <a:p>
            <a:pPr>
              <a:lnSpc>
                <a:spcPct val="90000"/>
              </a:lnSpc>
            </a:pPr>
            <a:r>
              <a:rPr lang="en-US" sz="2800" dirty="0"/>
              <a:t>Lays Down Mechanisms for assessment of Conformity and verification of compliance.</a:t>
            </a:r>
          </a:p>
          <a:p>
            <a:pPr>
              <a:lnSpc>
                <a:spcPct val="90000"/>
              </a:lnSpc>
            </a:pPr>
            <a:r>
              <a:rPr lang="en-US" sz="2800" dirty="0"/>
              <a:t>Bodies designated or notified by the regulator to carry out specific tasks (conformity assessment and verification of compliance) for the regulator.</a:t>
            </a:r>
          </a:p>
          <a:p>
            <a:pPr>
              <a:lnSpc>
                <a:spcPct val="90000"/>
              </a:lnSpc>
            </a:pPr>
            <a:r>
              <a:rPr lang="en-US" sz="2800" dirty="0"/>
              <a:t>Accreditation is the basis for recognition of CAB’s by the regulatory bodies.</a:t>
            </a:r>
          </a:p>
          <a:p>
            <a:pPr>
              <a:lnSpc>
                <a:spcPct val="90000"/>
              </a:lnSpc>
            </a:pPr>
            <a:r>
              <a:rPr lang="en-US" sz="2800" dirty="0"/>
              <a:t>Inspection arms of regulatory bodies are also accredited  - to assure transparency and credibility.</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28600"/>
            <a:ext cx="8458200" cy="762000"/>
          </a:xfrm>
        </p:spPr>
        <p:txBody>
          <a:bodyPr/>
          <a:lstStyle/>
          <a:p>
            <a:pPr algn="l"/>
            <a:r>
              <a:rPr lang="en-US" sz="4000" dirty="0"/>
              <a:t>Trends in other Countries</a:t>
            </a:r>
            <a:r>
              <a:rPr lang="en-US" dirty="0"/>
              <a:t> </a:t>
            </a:r>
            <a:r>
              <a:rPr lang="en-US" sz="3200" dirty="0"/>
              <a:t>(</a:t>
            </a:r>
            <a:r>
              <a:rPr lang="en-US" sz="3200" dirty="0" err="1"/>
              <a:t>contd</a:t>
            </a:r>
            <a:r>
              <a:rPr lang="en-US" sz="3200" dirty="0"/>
              <a:t>)</a:t>
            </a:r>
          </a:p>
        </p:txBody>
      </p:sp>
      <p:sp>
        <p:nvSpPr>
          <p:cNvPr id="34819" name="Rectangle 3"/>
          <p:cNvSpPr>
            <a:spLocks noGrp="1" noChangeArrowheads="1"/>
          </p:cNvSpPr>
          <p:nvPr>
            <p:ph idx="1"/>
          </p:nvPr>
        </p:nvSpPr>
        <p:spPr>
          <a:xfrm>
            <a:off x="457200" y="990600"/>
            <a:ext cx="8229600" cy="5486400"/>
          </a:xfrm>
        </p:spPr>
        <p:txBody>
          <a:bodyPr>
            <a:normAutofit fontScale="92500"/>
          </a:bodyPr>
          <a:lstStyle/>
          <a:p>
            <a:r>
              <a:rPr lang="en-US" dirty="0"/>
              <a:t>Responsibility placed on Manufacturer and service provider to demonstrate conformity.</a:t>
            </a:r>
          </a:p>
          <a:p>
            <a:r>
              <a:rPr lang="en-US" dirty="0"/>
              <a:t>Cost of resources for verification of compliance met by the product or service provider.</a:t>
            </a:r>
          </a:p>
          <a:p>
            <a:pPr>
              <a:lnSpc>
                <a:spcPct val="80000"/>
              </a:lnSpc>
            </a:pPr>
            <a:r>
              <a:rPr lang="en-US" dirty="0" smtClean="0"/>
              <a:t>Based </a:t>
            </a:r>
            <a:r>
              <a:rPr lang="en-US" dirty="0"/>
              <a:t>on pre -  market approvals and supervision.</a:t>
            </a:r>
          </a:p>
          <a:p>
            <a:pPr>
              <a:lnSpc>
                <a:spcPct val="90000"/>
              </a:lnSpc>
            </a:pPr>
            <a:r>
              <a:rPr lang="en-US" dirty="0"/>
              <a:t>Monitoring and </a:t>
            </a:r>
            <a:r>
              <a:rPr lang="en-US" dirty="0" smtClean="0"/>
              <a:t>Surveillance activities are planned and resources  allocated.  Monitoring and surveillance </a:t>
            </a:r>
            <a:r>
              <a:rPr lang="en-US" dirty="0"/>
              <a:t>in certain areas </a:t>
            </a:r>
            <a:r>
              <a:rPr lang="en-US" dirty="0" smtClean="0"/>
              <a:t>are </a:t>
            </a:r>
            <a:r>
              <a:rPr lang="en-US" dirty="0"/>
              <a:t>delegated to </a:t>
            </a:r>
            <a:r>
              <a:rPr lang="en-US" dirty="0" smtClean="0"/>
              <a:t>Accredited Conformity Assessment Bodies </a:t>
            </a:r>
            <a:r>
              <a:rPr lang="en-US" dirty="0"/>
              <a:t>bodies.  </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1600200"/>
          </a:xfrm>
        </p:spPr>
        <p:txBody>
          <a:bodyPr>
            <a:normAutofit/>
          </a:bodyPr>
          <a:lstStyle/>
          <a:p>
            <a:r>
              <a:rPr lang="en-GB" sz="2800" dirty="0" smtClean="0"/>
              <a:t>Adopting New approaches to Make APPLICATION of STANDARDS and Regulations  MORE  EFFECTIVE   and  work for People</a:t>
            </a:r>
            <a:endParaRPr lang="en-GB" sz="2800" dirty="0"/>
          </a:p>
        </p:txBody>
      </p:sp>
      <p:sp>
        <p:nvSpPr>
          <p:cNvPr id="3" name="Content Placeholder 2"/>
          <p:cNvSpPr>
            <a:spLocks noGrp="1"/>
          </p:cNvSpPr>
          <p:nvPr>
            <p:ph idx="1"/>
          </p:nvPr>
        </p:nvSpPr>
        <p:spPr>
          <a:xfrm>
            <a:off x="304800" y="1600200"/>
            <a:ext cx="8686800" cy="4953000"/>
          </a:xfrm>
        </p:spPr>
        <p:txBody>
          <a:bodyPr>
            <a:normAutofit fontScale="92500" lnSpcReduction="20000"/>
          </a:bodyPr>
          <a:lstStyle/>
          <a:p>
            <a:r>
              <a:rPr lang="en-GB" b="1" dirty="0" smtClean="0"/>
              <a:t>It is not practical nor feasible for Regulatory Authorities to have all required  conformity assessment and verification facilities  under one organization. </a:t>
            </a:r>
          </a:p>
          <a:p>
            <a:r>
              <a:rPr lang="en-GB" b="1" dirty="0" smtClean="0"/>
              <a:t>Regulators should look for effective and efficient  CA procedures and arrangements to make  the implementation more  effective .  </a:t>
            </a:r>
          </a:p>
          <a:p>
            <a:r>
              <a:rPr lang="en-US" b="1" dirty="0" smtClean="0"/>
              <a:t>Regulatory authorities to work in co-operation with those agencies which have the necessary competence and potential to provide the required testing, inspection services.</a:t>
            </a:r>
          </a:p>
          <a:p>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t>Adopting New approaches to Make APPLICATION of STANDARDS and Regulations  MORE  EFFECTIVE   and  work for People (</a:t>
            </a:r>
            <a:r>
              <a:rPr lang="en-GB" sz="2000" dirty="0" smtClean="0"/>
              <a:t>Continued</a:t>
            </a:r>
            <a:r>
              <a:rPr lang="en-GB" sz="2800" dirty="0" smtClean="0"/>
              <a:t>)</a:t>
            </a:r>
            <a:endParaRPr lang="en-GB" sz="2800" dirty="0"/>
          </a:p>
        </p:txBody>
      </p:sp>
      <p:sp>
        <p:nvSpPr>
          <p:cNvPr id="3" name="Content Placeholder 2"/>
          <p:cNvSpPr>
            <a:spLocks noGrp="1"/>
          </p:cNvSpPr>
          <p:nvPr>
            <p:ph idx="1"/>
          </p:nvPr>
        </p:nvSpPr>
        <p:spPr>
          <a:xfrm>
            <a:off x="304800" y="1554162"/>
            <a:ext cx="8686800" cy="4922838"/>
          </a:xfrm>
        </p:spPr>
        <p:txBody>
          <a:bodyPr>
            <a:normAutofit fontScale="92500" lnSpcReduction="10000"/>
          </a:bodyPr>
          <a:lstStyle/>
          <a:p>
            <a:r>
              <a:rPr lang="en-GB" b="1" dirty="0" smtClean="0"/>
              <a:t>Make provisions in the regulations to enable outsourcing of conformity assessment and compliance verification to  other agencies (notified bodies).  Regulatory Body maintains its status as competent authority </a:t>
            </a:r>
          </a:p>
          <a:p>
            <a:r>
              <a:rPr lang="en-US" b="1" dirty="0" smtClean="0"/>
              <a:t>Outsourcing of such functions to be facilitated by Accreditation. </a:t>
            </a:r>
          </a:p>
          <a:p>
            <a:r>
              <a:rPr lang="en-GB" b="1" dirty="0" smtClean="0"/>
              <a:t> Developing such systems needs the cooperation and coordination of Regulatory Authorities,  Accreditation Body and relevant CAB’s.          </a:t>
            </a:r>
            <a:r>
              <a:rPr lang="en-GB" dirty="0" smtClean="0"/>
              <a:t>              </a:t>
            </a: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 </a:t>
            </a:r>
            <a:r>
              <a:rPr lang="en-US" dirty="0" smtClean="0"/>
              <a:t>              </a:t>
            </a:r>
          </a:p>
          <a:p>
            <a:pPr marL="0" indent="0">
              <a:buNone/>
            </a:pPr>
            <a:endParaRPr lang="en-US" dirty="0"/>
          </a:p>
          <a:p>
            <a:pPr marL="0" indent="0" algn="ctr">
              <a:buNone/>
            </a:pPr>
            <a:r>
              <a:rPr lang="en-US" dirty="0" smtClean="0"/>
              <a:t>   </a:t>
            </a:r>
            <a:r>
              <a:rPr lang="en-US" sz="4800" b="1" dirty="0" smtClean="0"/>
              <a:t>Questions and Answers</a:t>
            </a:r>
            <a:endParaRPr lang="en-US" sz="4800" b="1" dirty="0"/>
          </a:p>
        </p:txBody>
      </p:sp>
    </p:spTree>
    <p:extLst>
      <p:ext uri="{BB962C8B-B14F-4D97-AF65-F5344CB8AC3E}">
        <p14:creationId xmlns:p14="http://schemas.microsoft.com/office/powerpoint/2010/main" val="13227519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      </a:t>
            </a:r>
          </a:p>
          <a:p>
            <a:pPr marL="0" indent="0">
              <a:buNone/>
            </a:pPr>
            <a:endParaRPr lang="en-US" dirty="0"/>
          </a:p>
          <a:p>
            <a:pPr marL="0" indent="0">
              <a:buNone/>
            </a:pPr>
            <a:r>
              <a:rPr lang="en-US" dirty="0" smtClean="0"/>
              <a:t>                  </a:t>
            </a:r>
            <a:r>
              <a:rPr lang="en-US" sz="6000" b="1" dirty="0" smtClean="0"/>
              <a:t>THANK YOU!</a:t>
            </a:r>
            <a:endParaRPr lang="en-US" sz="6000" b="1" dirty="0"/>
          </a:p>
        </p:txBody>
      </p:sp>
    </p:spTree>
    <p:extLst>
      <p:ext uri="{BB962C8B-B14F-4D97-AF65-F5344CB8AC3E}">
        <p14:creationId xmlns:p14="http://schemas.microsoft.com/office/powerpoint/2010/main" val="3282514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686800" cy="838200"/>
          </a:xfrm>
        </p:spPr>
        <p:txBody>
          <a:bodyPr>
            <a:normAutofit fontScale="90000"/>
          </a:bodyPr>
          <a:lstStyle/>
          <a:p>
            <a:pPr algn="l"/>
            <a:r>
              <a:rPr lang="en-GB" dirty="0" smtClean="0"/>
              <a:t>Making Standards and Technical Regulations work for the People</a:t>
            </a:r>
            <a:endParaRPr lang="en-GB" dirty="0"/>
          </a:p>
        </p:txBody>
      </p:sp>
      <p:sp>
        <p:nvSpPr>
          <p:cNvPr id="3" name="Content Placeholder 2"/>
          <p:cNvSpPr>
            <a:spLocks noGrp="1"/>
          </p:cNvSpPr>
          <p:nvPr>
            <p:ph idx="1"/>
          </p:nvPr>
        </p:nvSpPr>
        <p:spPr>
          <a:xfrm>
            <a:off x="457200" y="1295400"/>
            <a:ext cx="8229600" cy="5105400"/>
          </a:xfrm>
        </p:spPr>
        <p:txBody>
          <a:bodyPr>
            <a:normAutofit fontScale="92500" lnSpcReduction="20000"/>
          </a:bodyPr>
          <a:lstStyle/>
          <a:p>
            <a:r>
              <a:rPr lang="en-GB" dirty="0" smtClean="0"/>
              <a:t>Standards &amp; Technical Regulations (TR) are developed, established and implemented  to meet social, economic, development needs. </a:t>
            </a:r>
          </a:p>
          <a:p>
            <a:r>
              <a:rPr lang="en-US" dirty="0" smtClean="0"/>
              <a:t>Needs and Expectations of Consumers/ Users, General Public, Environmentalist, Public Interest Groups are identified  and Translated into form of specific requirements which are included in  Standards and Technical Regulations. </a:t>
            </a:r>
          </a:p>
          <a:p>
            <a:pPr>
              <a:buNone/>
            </a:pPr>
            <a:r>
              <a:rPr lang="en-GB" b="1" dirty="0" smtClean="0"/>
              <a:t>    </a:t>
            </a:r>
            <a:r>
              <a:rPr lang="en-GB" b="1" i="1" dirty="0" smtClean="0"/>
              <a:t>requirement  </a:t>
            </a:r>
            <a:r>
              <a:rPr lang="en-GB" sz="2400" i="1" dirty="0" smtClean="0"/>
              <a:t>(ISO 9000; 2015)</a:t>
            </a:r>
          </a:p>
          <a:p>
            <a:pPr>
              <a:buNone/>
            </a:pPr>
            <a:r>
              <a:rPr lang="en-GB" i="1" dirty="0" smtClean="0"/>
              <a:t>    need or expectation that is stated, generally implied or obligatory .</a:t>
            </a:r>
            <a:endParaRPr lang="en-US" i="1" dirty="0" smtClean="0"/>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algn="l"/>
            <a:r>
              <a:rPr lang="en-GB" sz="3200" dirty="0" smtClean="0"/>
              <a:t>Purpose and Objective  of </a:t>
            </a:r>
            <a:br>
              <a:rPr lang="en-GB" sz="3200" dirty="0" smtClean="0"/>
            </a:br>
            <a:r>
              <a:rPr lang="en-GB" sz="3200" dirty="0" smtClean="0"/>
              <a:t>Standards and Technical Regulations</a:t>
            </a:r>
            <a:endParaRPr lang="en-GB" sz="3200" dirty="0"/>
          </a:p>
        </p:txBody>
      </p:sp>
      <p:sp>
        <p:nvSpPr>
          <p:cNvPr id="3" name="Content Placeholder 2"/>
          <p:cNvSpPr>
            <a:spLocks noGrp="1"/>
          </p:cNvSpPr>
          <p:nvPr>
            <p:ph idx="1"/>
          </p:nvPr>
        </p:nvSpPr>
        <p:spPr>
          <a:xfrm>
            <a:off x="533400" y="1524000"/>
            <a:ext cx="8229600" cy="4267200"/>
          </a:xfrm>
        </p:spPr>
        <p:txBody>
          <a:bodyPr/>
          <a:lstStyle/>
          <a:p>
            <a:r>
              <a:rPr lang="en-GB" dirty="0" smtClean="0"/>
              <a:t>Ensure Health and Safety of population.</a:t>
            </a:r>
          </a:p>
          <a:p>
            <a:r>
              <a:rPr lang="en-GB" dirty="0" smtClean="0"/>
              <a:t>Enhance Quality of life of the people.</a:t>
            </a:r>
          </a:p>
          <a:p>
            <a:r>
              <a:rPr lang="en-GB" dirty="0" smtClean="0"/>
              <a:t>Streamline societal activities for the benefit of people.</a:t>
            </a:r>
          </a:p>
          <a:p>
            <a:r>
              <a:rPr lang="en-GB" dirty="0" smtClean="0"/>
              <a:t>Protection of Environment. </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28600"/>
            <a:ext cx="7848600" cy="868362"/>
          </a:xfrm>
        </p:spPr>
        <p:txBody>
          <a:bodyPr>
            <a:normAutofit fontScale="90000"/>
          </a:bodyPr>
          <a:lstStyle/>
          <a:p>
            <a:pPr algn="l"/>
            <a:r>
              <a:rPr lang="en-US" sz="3600" dirty="0"/>
              <a:t>Technical Regulations and Standards</a:t>
            </a:r>
          </a:p>
        </p:txBody>
      </p:sp>
      <p:sp>
        <p:nvSpPr>
          <p:cNvPr id="8195" name="Rectangle 3"/>
          <p:cNvSpPr>
            <a:spLocks noGrp="1" noChangeArrowheads="1"/>
          </p:cNvSpPr>
          <p:nvPr>
            <p:ph idx="1"/>
          </p:nvPr>
        </p:nvSpPr>
        <p:spPr>
          <a:xfrm>
            <a:off x="457200" y="1676400"/>
            <a:ext cx="8382000" cy="4267200"/>
          </a:xfrm>
        </p:spPr>
        <p:txBody>
          <a:bodyPr>
            <a:normAutofit/>
          </a:bodyPr>
          <a:lstStyle/>
          <a:p>
            <a:r>
              <a:rPr lang="en-US" b="1" dirty="0"/>
              <a:t>Technical regulations</a:t>
            </a:r>
            <a:r>
              <a:rPr lang="en-US" dirty="0"/>
              <a:t> – stipulated requirements for  products, related processes, production methods, facilities or systems where </a:t>
            </a:r>
            <a:r>
              <a:rPr lang="en-US" b="1" dirty="0"/>
              <a:t>compliance is mandatory</a:t>
            </a:r>
            <a:r>
              <a:rPr lang="en-US" dirty="0" smtClean="0"/>
              <a:t>.</a:t>
            </a:r>
            <a:endParaRPr lang="en-US" dirty="0"/>
          </a:p>
          <a:p>
            <a:r>
              <a:rPr lang="en-US" b="1" dirty="0"/>
              <a:t>Standards</a:t>
            </a:r>
            <a:r>
              <a:rPr lang="en-US" dirty="0"/>
              <a:t> – Accepted requirements for products, related processes, production methods, facilities or systems where </a:t>
            </a:r>
            <a:r>
              <a:rPr lang="en-US" b="1" dirty="0"/>
              <a:t>compliance is not mandatory</a:t>
            </a:r>
            <a:r>
              <a:rPr lang="en-US" dirty="0"/>
              <a:t>.</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686800" cy="838200"/>
          </a:xfrm>
        </p:spPr>
        <p:txBody>
          <a:bodyPr>
            <a:normAutofit/>
          </a:bodyPr>
          <a:lstStyle/>
          <a:p>
            <a:pPr algn="l"/>
            <a:r>
              <a:rPr lang="en-GB" sz="3600" dirty="0" smtClean="0"/>
              <a:t>Application of Standards and TR</a:t>
            </a:r>
            <a:endParaRPr lang="en-GB" sz="3600" dirty="0"/>
          </a:p>
        </p:txBody>
      </p:sp>
      <p:sp>
        <p:nvSpPr>
          <p:cNvPr id="3" name="Content Placeholder 2"/>
          <p:cNvSpPr>
            <a:spLocks noGrp="1"/>
          </p:cNvSpPr>
          <p:nvPr>
            <p:ph idx="1"/>
          </p:nvPr>
        </p:nvSpPr>
        <p:spPr>
          <a:xfrm>
            <a:off x="457200" y="1219200"/>
            <a:ext cx="8229600" cy="4906963"/>
          </a:xfrm>
        </p:spPr>
        <p:txBody>
          <a:bodyPr/>
          <a:lstStyle/>
          <a:p>
            <a:r>
              <a:rPr lang="en-GB" dirty="0" smtClean="0"/>
              <a:t>It is through the effective  application of Standards and Technical regulations that we realize the planned objectives.</a:t>
            </a:r>
          </a:p>
          <a:p>
            <a:r>
              <a:rPr lang="en-GB" dirty="0" smtClean="0"/>
              <a:t>Is the Application of standards and TR  and the  implementation  mechanisms in the relevant situations effective ?</a:t>
            </a:r>
          </a:p>
          <a:p>
            <a:r>
              <a:rPr lang="en-GB" dirty="0" smtClean="0"/>
              <a:t>Do we realize the planned objectives for which Standards and Technical regulations are developed and established. ?</a:t>
            </a: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5800" y="304800"/>
            <a:ext cx="5334000" cy="576263"/>
          </a:xfrm>
        </p:spPr>
        <p:txBody>
          <a:bodyPr>
            <a:noAutofit/>
          </a:bodyPr>
          <a:lstStyle/>
          <a:p>
            <a:pPr algn="l"/>
            <a:r>
              <a:rPr lang="en-US" sz="3600" dirty="0"/>
              <a:t>Regulatory  Systems</a:t>
            </a:r>
          </a:p>
        </p:txBody>
      </p:sp>
      <p:sp>
        <p:nvSpPr>
          <p:cNvPr id="41987" name="Rectangle 3"/>
          <p:cNvSpPr>
            <a:spLocks noGrp="1" noChangeArrowheads="1"/>
          </p:cNvSpPr>
          <p:nvPr>
            <p:ph idx="1"/>
          </p:nvPr>
        </p:nvSpPr>
        <p:spPr>
          <a:xfrm>
            <a:off x="0" y="1066800"/>
            <a:ext cx="8763000" cy="5562600"/>
          </a:xfrm>
        </p:spPr>
        <p:txBody>
          <a:bodyPr>
            <a:normAutofit lnSpcReduction="10000"/>
          </a:bodyPr>
          <a:lstStyle/>
          <a:p>
            <a:pPr lvl="1">
              <a:lnSpc>
                <a:spcPct val="90000"/>
              </a:lnSpc>
              <a:buFontTx/>
              <a:buChar char="•"/>
            </a:pPr>
            <a:r>
              <a:rPr lang="en-US" b="1" dirty="0"/>
              <a:t>Need for intervention by state to assure public safety and consumer protection.</a:t>
            </a:r>
          </a:p>
          <a:p>
            <a:pPr lvl="1">
              <a:lnSpc>
                <a:spcPct val="90000"/>
              </a:lnSpc>
              <a:buFontTx/>
              <a:buChar char="•"/>
            </a:pPr>
            <a:r>
              <a:rPr lang="en-US" b="1" dirty="0"/>
              <a:t>Reasons of Health, Safety, </a:t>
            </a:r>
            <a:r>
              <a:rPr lang="en-US" b="1" dirty="0" err="1"/>
              <a:t>Env</a:t>
            </a:r>
            <a:r>
              <a:rPr lang="en-US" b="1" dirty="0"/>
              <a:t>. protection, Fraud prevention, Market fairness.</a:t>
            </a:r>
          </a:p>
          <a:p>
            <a:pPr lvl="1">
              <a:lnSpc>
                <a:spcPct val="90000"/>
              </a:lnSpc>
              <a:buFontTx/>
              <a:buChar char="•"/>
            </a:pPr>
            <a:r>
              <a:rPr lang="en-US" b="1" dirty="0"/>
              <a:t>Government </a:t>
            </a:r>
            <a:r>
              <a:rPr lang="en-US" b="1" dirty="0" smtClean="0"/>
              <a:t>authorities develop, establish and  </a:t>
            </a:r>
            <a:r>
              <a:rPr lang="en-US" b="1" dirty="0"/>
              <a:t>implement regulations covering  products and services and related facilities processes and systems.</a:t>
            </a:r>
          </a:p>
          <a:p>
            <a:pPr lvl="1">
              <a:lnSpc>
                <a:spcPct val="90000"/>
              </a:lnSpc>
              <a:buFontTx/>
              <a:buChar char="•"/>
            </a:pPr>
            <a:r>
              <a:rPr lang="en-US" b="1" dirty="0"/>
              <a:t>Implementation of regulations require </a:t>
            </a:r>
            <a:r>
              <a:rPr lang="en-US" b="1" dirty="0" smtClean="0"/>
              <a:t> control mechanisms, assessment </a:t>
            </a:r>
            <a:r>
              <a:rPr lang="en-US" b="1" dirty="0"/>
              <a:t>and verification of conformity  to laid down requirements.</a:t>
            </a:r>
          </a:p>
          <a:p>
            <a:pPr lvl="1">
              <a:lnSpc>
                <a:spcPct val="90000"/>
              </a:lnSpc>
              <a:buFontTx/>
              <a:buChar char="•"/>
            </a:pPr>
            <a:r>
              <a:rPr lang="en-US" b="1" dirty="0"/>
              <a:t>Protocols and mechanisms for implementation – effective conformity assessment procedures and necessary resources.</a:t>
            </a:r>
          </a:p>
        </p:txBody>
      </p:sp>
      <p:sp>
        <p:nvSpPr>
          <p:cNvPr id="4" name="Slide Number Placeholder 5"/>
          <p:cNvSpPr>
            <a:spLocks noGrp="1"/>
          </p:cNvSpPr>
          <p:nvPr>
            <p:ph type="sldNum" sz="quarter" idx="12"/>
          </p:nvPr>
        </p:nvSpPr>
        <p:spPr/>
        <p:txBody>
          <a:bodyPr/>
          <a:lstStyle/>
          <a:p>
            <a:fld id="{CFD5F8F7-E30F-4A12-A3A9-39EA8AFFE493}" type="slidenum">
              <a:rPr lang="en-US"/>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304800"/>
            <a:ext cx="4953000" cy="792163"/>
          </a:xfrm>
        </p:spPr>
        <p:txBody>
          <a:bodyPr/>
          <a:lstStyle/>
          <a:p>
            <a:pPr algn="l"/>
            <a:r>
              <a:rPr lang="en-US" sz="3600" b="1" u="sng" dirty="0"/>
              <a:t>Voluntary </a:t>
            </a:r>
            <a:r>
              <a:rPr lang="en-US" sz="3600" b="1" u="sng" dirty="0" smtClean="0"/>
              <a:t> Systems</a:t>
            </a:r>
            <a:endParaRPr lang="en-US" sz="3600" b="1" u="sng" dirty="0"/>
          </a:p>
        </p:txBody>
      </p:sp>
      <p:sp>
        <p:nvSpPr>
          <p:cNvPr id="43011" name="Rectangle 3"/>
          <p:cNvSpPr>
            <a:spLocks noGrp="1" noChangeArrowheads="1"/>
          </p:cNvSpPr>
          <p:nvPr>
            <p:ph idx="1"/>
          </p:nvPr>
        </p:nvSpPr>
        <p:spPr>
          <a:xfrm>
            <a:off x="457200" y="1295400"/>
            <a:ext cx="8229600" cy="4953000"/>
          </a:xfrm>
        </p:spPr>
        <p:txBody>
          <a:bodyPr>
            <a:normAutofit lnSpcReduction="10000"/>
          </a:bodyPr>
          <a:lstStyle/>
          <a:p>
            <a:pPr>
              <a:lnSpc>
                <a:spcPct val="90000"/>
              </a:lnSpc>
            </a:pPr>
            <a:r>
              <a:rPr lang="en-US" sz="2800" b="1" dirty="0"/>
              <a:t>Standardization bodies, Different Sectors of Industry / Services establish standards for Products, Processes and Systems.</a:t>
            </a:r>
          </a:p>
          <a:p>
            <a:pPr>
              <a:lnSpc>
                <a:spcPct val="90000"/>
              </a:lnSpc>
            </a:pPr>
            <a:r>
              <a:rPr lang="en-US" sz="2800" b="1" dirty="0"/>
              <a:t>Establish Conformity assessment and certification procedures. </a:t>
            </a:r>
            <a:r>
              <a:rPr lang="en-US" sz="2800" b="1" dirty="0" smtClean="0"/>
              <a:t>Declaration </a:t>
            </a:r>
            <a:r>
              <a:rPr lang="en-US" sz="2800" b="1" dirty="0"/>
              <a:t>in the market.</a:t>
            </a:r>
          </a:p>
          <a:p>
            <a:pPr>
              <a:lnSpc>
                <a:spcPct val="90000"/>
              </a:lnSpc>
            </a:pPr>
            <a:r>
              <a:rPr lang="en-US" sz="2800" b="1" dirty="0"/>
              <a:t>Facilitates  Market access, comparability and competition on equal terms.</a:t>
            </a:r>
          </a:p>
          <a:p>
            <a:pPr>
              <a:lnSpc>
                <a:spcPct val="90000"/>
              </a:lnSpc>
            </a:pPr>
            <a:r>
              <a:rPr lang="en-US" sz="2800" b="1" dirty="0"/>
              <a:t>Provisions and other protocols required for preventing deceptive and misleading claims, certification etc. </a:t>
            </a:r>
            <a:r>
              <a:rPr lang="en-US" sz="2800" b="1" dirty="0" smtClean="0"/>
              <a:t> ;  to  Protect general public and consumers.</a:t>
            </a:r>
            <a:endParaRPr lang="en-US" sz="2800" dirty="0"/>
          </a:p>
        </p:txBody>
      </p:sp>
      <p:sp>
        <p:nvSpPr>
          <p:cNvPr id="4" name="Slide Number Placeholder 5"/>
          <p:cNvSpPr>
            <a:spLocks noGrp="1"/>
          </p:cNvSpPr>
          <p:nvPr>
            <p:ph type="sldNum" sz="quarter" idx="12"/>
          </p:nvPr>
        </p:nvSpPr>
        <p:spPr/>
        <p:txBody>
          <a:bodyPr/>
          <a:lstStyle/>
          <a:p>
            <a:fld id="{933925B5-0C3F-478E-8E46-314577270ACD}" type="slidenum">
              <a:rPr lang="en-US"/>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868362"/>
          </a:xfrm>
        </p:spPr>
        <p:txBody>
          <a:bodyPr>
            <a:normAutofit fontScale="90000"/>
          </a:bodyPr>
          <a:lstStyle/>
          <a:p>
            <a:pPr algn="l"/>
            <a:r>
              <a:rPr lang="en-GB" sz="3600" dirty="0" smtClean="0"/>
              <a:t>Factors </a:t>
            </a:r>
            <a:r>
              <a:rPr lang="en-GB" sz="3600" smtClean="0"/>
              <a:t>Contributing TO Failure </a:t>
            </a:r>
            <a:r>
              <a:rPr lang="en-GB" sz="3600" dirty="0" smtClean="0"/>
              <a:t>of Regulations</a:t>
            </a:r>
            <a:endParaRPr lang="en-GB" sz="3600" dirty="0"/>
          </a:p>
        </p:txBody>
      </p:sp>
      <p:sp>
        <p:nvSpPr>
          <p:cNvPr id="3" name="Content Placeholder 2"/>
          <p:cNvSpPr>
            <a:spLocks noGrp="1"/>
          </p:cNvSpPr>
          <p:nvPr>
            <p:ph idx="1"/>
          </p:nvPr>
        </p:nvSpPr>
        <p:spPr>
          <a:xfrm>
            <a:off x="457200" y="1295400"/>
            <a:ext cx="8305800" cy="5410200"/>
          </a:xfrm>
        </p:spPr>
        <p:txBody>
          <a:bodyPr>
            <a:normAutofit fontScale="92500" lnSpcReduction="10000"/>
          </a:bodyPr>
          <a:lstStyle/>
          <a:p>
            <a:r>
              <a:rPr lang="en-GB" dirty="0" smtClean="0"/>
              <a:t>Poor Quality of Technical  regulations.</a:t>
            </a:r>
          </a:p>
          <a:p>
            <a:r>
              <a:rPr lang="en-GB" dirty="0" smtClean="0"/>
              <a:t>TR promulgated without a sound, scientific Regulatory Impact Analysis. </a:t>
            </a:r>
          </a:p>
          <a:p>
            <a:r>
              <a:rPr lang="en-GB" dirty="0" smtClean="0"/>
              <a:t>Regulatory Quality implies the design and the implementation of regulations in a way that effectiveness, efficiency, transparency and accountability are ensured.</a:t>
            </a:r>
          </a:p>
          <a:p>
            <a:r>
              <a:rPr lang="en-GB" dirty="0" smtClean="0"/>
              <a:t>Design and Development of Regulations does not adequately address the  necessary protocols, control mechanisms and resources required  for effective implementation of regulatory provisions.   </a:t>
            </a:r>
          </a:p>
          <a:p>
            <a:endParaRPr lang="en-GB" dirty="0" smtClean="0"/>
          </a:p>
          <a:p>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 NSB and Best P in Stds dev.</Template>
  <TotalTime>3748</TotalTime>
  <Words>1556</Words>
  <Application>Microsoft Office PowerPoint</Application>
  <PresentationFormat>On-screen Show (4:3)</PresentationFormat>
  <Paragraphs>139</Paragraphs>
  <Slides>25</Slides>
  <Notes>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Trek</vt:lpstr>
      <vt:lpstr>Accreditation in National Quality Infrastructure; Challenges &amp; Opportunities</vt:lpstr>
      <vt:lpstr>World Accreditation Day 2018  “Delivering a Safer World”</vt:lpstr>
      <vt:lpstr>Making Standards and Technical Regulations work for the People</vt:lpstr>
      <vt:lpstr>Purpose and Objective  of  Standards and Technical Regulations</vt:lpstr>
      <vt:lpstr>Technical Regulations and Standards</vt:lpstr>
      <vt:lpstr>Application of Standards and TR</vt:lpstr>
      <vt:lpstr>Regulatory  Systems</vt:lpstr>
      <vt:lpstr>Voluntary  Systems</vt:lpstr>
      <vt:lpstr>Factors Contributing TO Failure of Regulations</vt:lpstr>
      <vt:lpstr> A GENERIC PROCESS – EFFECTIVENESS AND EFFICIENCY</vt:lpstr>
      <vt:lpstr>Conformity Assessment</vt:lpstr>
      <vt:lpstr>Regulations and Conformity Assessment</vt:lpstr>
      <vt:lpstr>Current Status on Implementation of Regulation  </vt:lpstr>
      <vt:lpstr>Conformity Assessment  in  the National Quality Infrastructure  (NQI) Framework</vt:lpstr>
      <vt:lpstr>National Quality Infrastructure</vt:lpstr>
      <vt:lpstr>National Quality Infrastructure (NQI)</vt:lpstr>
      <vt:lpstr>Problems and Issues in Using  Accredited CAB’s within the  NQI framework.</vt:lpstr>
      <vt:lpstr>Advantages for Regulatory Authorities  using CAB’s within the NQI framework</vt:lpstr>
      <vt:lpstr>Mechanisms for Implementation of Regulations</vt:lpstr>
      <vt:lpstr>Trends in other Countries</vt:lpstr>
      <vt:lpstr>Trends in other Countries (contd)</vt:lpstr>
      <vt:lpstr>Adopting New approaches to Make APPLICATION of STANDARDS and Regulations  MORE  EFFECTIVE   and  work for People</vt:lpstr>
      <vt:lpstr>Adopting New approaches to Make APPLICATION of STANDARDS and Regulations  MORE  EFFECTIVE   and  work for People (Continued)</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Accreditation Day 2018 “Delivering a safer World”</dc:title>
  <dc:creator>sanath mendis</dc:creator>
  <cp:lastModifiedBy>SLAB</cp:lastModifiedBy>
  <cp:revision>18</cp:revision>
  <dcterms:created xsi:type="dcterms:W3CDTF">2006-08-16T00:00:00Z</dcterms:created>
  <dcterms:modified xsi:type="dcterms:W3CDTF">2018-06-19T09:23:22Z</dcterms:modified>
</cp:coreProperties>
</file>